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54" r:id="rId3"/>
    <p:sldId id="456" r:id="rId4"/>
    <p:sldId id="457" r:id="rId5"/>
    <p:sldId id="478" r:id="rId6"/>
    <p:sldId id="294" r:id="rId7"/>
    <p:sldId id="277" r:id="rId8"/>
    <p:sldId id="479" r:id="rId9"/>
    <p:sldId id="455" r:id="rId10"/>
    <p:sldId id="458" r:id="rId11"/>
    <p:sldId id="476" r:id="rId12"/>
    <p:sldId id="459" r:id="rId13"/>
    <p:sldId id="461" r:id="rId14"/>
    <p:sldId id="460" r:id="rId15"/>
    <p:sldId id="463" r:id="rId16"/>
    <p:sldId id="464" r:id="rId17"/>
    <p:sldId id="465" r:id="rId18"/>
    <p:sldId id="466" r:id="rId19"/>
    <p:sldId id="504" r:id="rId20"/>
    <p:sldId id="468" r:id="rId21"/>
    <p:sldId id="469" r:id="rId22"/>
    <p:sldId id="470" r:id="rId23"/>
    <p:sldId id="471" r:id="rId24"/>
    <p:sldId id="472" r:id="rId25"/>
    <p:sldId id="473" r:id="rId26"/>
    <p:sldId id="477" r:id="rId27"/>
    <p:sldId id="480" r:id="rId28"/>
    <p:sldId id="481" r:id="rId29"/>
    <p:sldId id="482" r:id="rId30"/>
    <p:sldId id="474" r:id="rId31"/>
    <p:sldId id="496" r:id="rId32"/>
    <p:sldId id="501" r:id="rId33"/>
    <p:sldId id="500" r:id="rId34"/>
    <p:sldId id="483" r:id="rId35"/>
    <p:sldId id="484" r:id="rId36"/>
    <p:sldId id="502" r:id="rId37"/>
    <p:sldId id="503" r:id="rId38"/>
    <p:sldId id="488" r:id="rId39"/>
    <p:sldId id="489" r:id="rId40"/>
    <p:sldId id="491" r:id="rId41"/>
    <p:sldId id="490" r:id="rId42"/>
    <p:sldId id="497" r:id="rId43"/>
    <p:sldId id="494" r:id="rId44"/>
    <p:sldId id="498" r:id="rId45"/>
    <p:sldId id="499" r:id="rId46"/>
    <p:sldId id="475" r:id="rId47"/>
    <p:sldId id="49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4" autoAdjust="0"/>
    <p:restoredTop sz="83031"/>
  </p:normalViewPr>
  <p:slideViewPr>
    <p:cSldViewPr>
      <p:cViewPr varScale="1">
        <p:scale>
          <a:sx n="136" d="100"/>
          <a:sy n="136" d="100"/>
        </p:scale>
        <p:origin x="5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9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1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020F-42B8-C0EA-58E8-216BCFC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0EC9A-2B4C-924A-3101-27D7A83F6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2899D-BC6F-49A0-0F3B-3D212A849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33306-C623-8A6A-C0A2-1FFDE749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7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results statements for the three null hypotheses tested.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there are twelve estimates (one for each mean of diet * supplement). The intercept is our reference (control supplement group with barley diet) and there are 11 comparisons with the reference. There are 66 possible post-hoc comparison (not shown)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dplyr</a:t>
            </a:r>
            <a:r>
              <a:rPr lang="en-US" dirty="0"/>
              <a:t>-remove-</a:t>
            </a:r>
            <a:r>
              <a:rPr lang="en-US" dirty="0" err="1"/>
              <a:t>na</a:t>
            </a:r>
            <a:r>
              <a:rPr lang="en-US" dirty="0"/>
              <a:t>/ </a:t>
            </a:r>
          </a:p>
          <a:p>
            <a:endParaRPr lang="en-US" dirty="0"/>
          </a:p>
          <a:p>
            <a:r>
              <a:rPr lang="en-US" dirty="0"/>
              <a:t>####### this could be helpful ###########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79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1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1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7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7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21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 et al 2012.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6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6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79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30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contrasts: </a:t>
            </a:r>
          </a:p>
          <a:p>
            <a:r>
              <a:rPr lang="en-US" dirty="0"/>
              <a:t>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emmeans</a:t>
            </a:r>
            <a:r>
              <a:rPr lang="en-US" dirty="0"/>
              <a:t>/vignettes/</a:t>
            </a:r>
            <a:r>
              <a:rPr lang="en-US" dirty="0" err="1"/>
              <a:t>interactions.html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746AE-D8C2-414E-95A8-E72CD9D02E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sometimes we are interested in the interaction explicitly.</a:t>
            </a:r>
          </a:p>
          <a:p>
            <a:r>
              <a:rPr lang="en-US" dirty="0"/>
              <a:t>Also run into family-wise error rate issues (need to correct for that)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9D95AB-5E5D-1F4C-A812-2DEC98EA1B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4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hinochloa_crus-gall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vanrongen.github.io/corestats-in-r_tidyverse/two-way-anova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null-and-alternative-hypothese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6</a:t>
            </a:r>
            <a:br>
              <a:rPr lang="en-US" dirty="0"/>
            </a:br>
            <a:r>
              <a:rPr lang="en-US" dirty="0"/>
              <a:t>Linear Models: 2-Way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131-144;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943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 err="1"/>
              <a:t>growth.moo</a:t>
            </a:r>
            <a:r>
              <a:rPr lang="en-US" sz="2600" dirty="0"/>
              <a:t> &lt;- </a:t>
            </a:r>
            <a:r>
              <a:rPr lang="en-US" sz="2600" dirty="0" err="1">
                <a:solidFill>
                  <a:srgbClr val="C00000"/>
                </a:solidFill>
              </a:rPr>
              <a:t>read_csv</a:t>
            </a:r>
            <a:r>
              <a:rPr lang="en-US" sz="2600" dirty="0"/>
              <a:t>("</a:t>
            </a:r>
            <a:r>
              <a:rPr lang="en-US" sz="2600" dirty="0" err="1"/>
              <a:t>growth.csv</a:t>
            </a:r>
            <a:r>
              <a:rPr lang="en-US" sz="2600" dirty="0"/>
              <a:t>")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glimpse</a:t>
            </a:r>
            <a:r>
              <a:rPr lang="en-US" sz="2600" dirty="0"/>
              <a:t>(</a:t>
            </a:r>
            <a:r>
              <a:rPr lang="en-US" sz="2600" dirty="0" err="1"/>
              <a:t>growth.moo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#Rows: 48</a:t>
            </a:r>
          </a:p>
          <a:p>
            <a:pPr marL="0" indent="0">
              <a:buNone/>
            </a:pPr>
            <a:r>
              <a:rPr lang="en-US" sz="1600" dirty="0"/>
              <a:t>#Columns: 3</a:t>
            </a:r>
          </a:p>
          <a:p>
            <a:pPr marL="0" indent="0">
              <a:buNone/>
            </a:pPr>
            <a:r>
              <a:rPr lang="en-US" sz="1600" dirty="0"/>
              <a:t>#$ supplement &lt;</a:t>
            </a:r>
            <a:r>
              <a:rPr lang="en-US" sz="1600" dirty="0" err="1"/>
              <a:t>chr</a:t>
            </a:r>
            <a:r>
              <a:rPr lang="en-US" sz="1600" dirty="0"/>
              <a:t>&gt;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</a:t>
            </a:r>
            <a:r>
              <a:rPr lang="en-US" sz="1600" dirty="0" err="1"/>
              <a:t>supergain</a:t>
            </a:r>
            <a:r>
              <a:rPr lang="en-US" sz="1600" dirty="0"/>
              <a:t>", "control", "</a:t>
            </a:r>
            <a:r>
              <a:rPr lang="en-US" sz="1600" dirty="0" err="1"/>
              <a:t>contr</a:t>
            </a:r>
            <a:r>
              <a:rPr lang="en-US" sz="1600" dirty="0"/>
              <a:t>…</a:t>
            </a:r>
          </a:p>
          <a:p>
            <a:pPr marL="0" indent="0">
              <a:buNone/>
            </a:pPr>
            <a:r>
              <a:rPr lang="en-US" sz="1600" dirty="0"/>
              <a:t>#$ diet       &lt;</a:t>
            </a:r>
            <a:r>
              <a:rPr lang="en-US" sz="1600" dirty="0" err="1"/>
              <a:t>chr</a:t>
            </a:r>
            <a:r>
              <a:rPr lang="en-US" sz="1600" dirty="0"/>
              <a:t>&gt; "wheat", "wheat", "wheat", "wheat", "wheat", "wheat", "wheat", "wheat…</a:t>
            </a:r>
          </a:p>
          <a:p>
            <a:pPr marL="0" indent="0">
              <a:buNone/>
            </a:pPr>
            <a:r>
              <a:rPr lang="en-US" sz="1600" dirty="0"/>
              <a:t>#$ gain       &lt;</a:t>
            </a:r>
            <a:r>
              <a:rPr lang="en-US" sz="1600" dirty="0" err="1"/>
              <a:t>dbl</a:t>
            </a:r>
            <a:r>
              <a:rPr lang="en-US" sz="1600" dirty="0"/>
              <a:t>&gt; 17.37125, 16.81489, 18.08184, 15.78175, 17.70656, 18.22717, 16.08650,…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/>
              <a:t># It doesn’t that know that diet and supplement should be</a:t>
            </a:r>
          </a:p>
          <a:p>
            <a:pPr marL="0" indent="0">
              <a:buNone/>
            </a:pPr>
            <a:r>
              <a:rPr lang="en-US" sz="2600" dirty="0"/>
              <a:t># considered as factors (some packages can still deal with it as is)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growth.moo$diet</a:t>
            </a:r>
            <a:r>
              <a:rPr lang="en-US" sz="2600" dirty="0"/>
              <a:t> &lt;-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growth.moo$diet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growth.moo$supplement</a:t>
            </a:r>
            <a:r>
              <a:rPr lang="en-US" sz="2600" dirty="0"/>
              <a:t> &lt; </a:t>
            </a:r>
            <a:r>
              <a:rPr lang="en-US" sz="2600" dirty="0" err="1">
                <a:solidFill>
                  <a:srgbClr val="C00000"/>
                </a:solidFill>
              </a:rPr>
              <a:t>as.factor</a:t>
            </a:r>
            <a:r>
              <a:rPr lang="en-US" sz="2600" dirty="0"/>
              <a:t>(</a:t>
            </a:r>
            <a:r>
              <a:rPr lang="en-US" sz="2600" dirty="0" err="1"/>
              <a:t>growth.moo$supplement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4851B6-AAD4-164F-8D43-9B9BF65372D1}"/>
              </a:ext>
            </a:extLst>
          </p:cNvPr>
          <p:cNvCxnSpPr/>
          <p:nvPr/>
        </p:nvCxnSpPr>
        <p:spPr>
          <a:xfrm flipH="1">
            <a:off x="1981200" y="2286000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943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) # diet and supplement should be factors now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growth.moo$diet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 [1] "barley" "oats" "wheat"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#[1] "</a:t>
            </a:r>
            <a:r>
              <a:rPr lang="en-US" dirty="0" err="1"/>
              <a:t>agrimore</a:t>
            </a:r>
            <a:r>
              <a:rPr lang="en-US" dirty="0"/>
              <a:t>" "control"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of the things we can immediately see is that the supplements include a </a:t>
            </a:r>
            <a:r>
              <a:rPr lang="en-US" dirty="0">
                <a:solidFill>
                  <a:srgbClr val="7030A0"/>
                </a:solidFill>
              </a:rPr>
              <a:t>control level</a:t>
            </a:r>
            <a:r>
              <a:rPr lang="en-US" dirty="0"/>
              <a:t>, but the </a:t>
            </a:r>
            <a:r>
              <a:rPr lang="en-US" dirty="0" err="1"/>
              <a:t>agrimore</a:t>
            </a:r>
            <a:r>
              <a:rPr lang="en-US" dirty="0"/>
              <a:t> level is in front of it alphabetically.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put the </a:t>
            </a:r>
            <a:r>
              <a:rPr lang="en-US" dirty="0">
                <a:solidFill>
                  <a:srgbClr val="7030A0"/>
                </a:solidFill>
              </a:rPr>
              <a:t>control level </a:t>
            </a:r>
            <a:r>
              <a:rPr lang="en-US" dirty="0"/>
              <a:t>first (if there is one) because it provides the baseline of comparison in the coefficients table (we saw this before in 1-way ANOVA; same thing here). Otherwise, coefficient comparisons make less intuitive sense.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employ the function </a:t>
            </a:r>
            <a:r>
              <a:rPr lang="en-US" dirty="0">
                <a:solidFill>
                  <a:srgbClr val="C00000"/>
                </a:solidFill>
              </a:rPr>
              <a:t>relevel()</a:t>
            </a:r>
            <a:r>
              <a:rPr lang="en-US" dirty="0"/>
              <a:t>, which creates a new reference level by re-ordering levels of the factor. </a:t>
            </a:r>
          </a:p>
          <a:p>
            <a:pPr marL="0" indent="0">
              <a:buNone/>
            </a:pPr>
            <a:r>
              <a:rPr lang="en-US" dirty="0"/>
              <a:t>We use it with the </a:t>
            </a:r>
            <a:r>
              <a:rPr lang="en-US" dirty="0">
                <a:solidFill>
                  <a:srgbClr val="C00000"/>
                </a:solidFill>
              </a:rPr>
              <a:t>mutate() </a:t>
            </a:r>
            <a:r>
              <a:rPr lang="en-US" dirty="0"/>
              <a:t>function from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growth.moo</a:t>
            </a:r>
            <a:r>
              <a:rPr lang="en-US" dirty="0"/>
              <a:t> &lt;-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mutate</a:t>
            </a:r>
            <a:r>
              <a:rPr lang="en-US" dirty="0"/>
              <a:t>(</a:t>
            </a:r>
            <a:r>
              <a:rPr lang="en-US" dirty="0" err="1"/>
              <a:t>growth.moo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supplement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relevel</a:t>
            </a:r>
            <a:r>
              <a:rPr lang="en-US" dirty="0"/>
              <a:t>(supplement, </a:t>
            </a:r>
            <a:r>
              <a:rPr lang="en-US" dirty="0">
                <a:solidFill>
                  <a:srgbClr val="00B050"/>
                </a:solidFill>
              </a:rPr>
              <a:t>ref</a:t>
            </a:r>
            <a:r>
              <a:rPr lang="en-US" dirty="0"/>
              <a:t>=</a:t>
            </a:r>
            <a:r>
              <a:rPr lang="en-US" dirty="0">
                <a:solidFill>
                  <a:srgbClr val="0432FF"/>
                </a:solidFill>
              </a:rPr>
              <a:t>"control"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levels</a:t>
            </a:r>
            <a:r>
              <a:rPr lang="en-US" dirty="0"/>
              <a:t>(</a:t>
            </a:r>
            <a:r>
              <a:rPr lang="en-US" dirty="0" err="1"/>
              <a:t>growth.moo$supplement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 [1] "control" "</a:t>
            </a:r>
            <a:r>
              <a:rPr lang="en-US" dirty="0" err="1"/>
              <a:t>agrimore</a:t>
            </a:r>
            <a:r>
              <a:rPr lang="en-US" dirty="0"/>
              <a:t>" "</a:t>
            </a:r>
            <a:r>
              <a:rPr lang="en-US" dirty="0" err="1"/>
              <a:t>supergain</a:t>
            </a:r>
            <a:r>
              <a:rPr lang="en-US" dirty="0"/>
              <a:t>" "</a:t>
            </a:r>
            <a:r>
              <a:rPr lang="en-US" dirty="0" err="1"/>
              <a:t>supersupp</a:t>
            </a:r>
            <a:r>
              <a:rPr lang="en-US" dirty="0"/>
              <a:t>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7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0"/>
            <a:ext cx="8534400" cy="7162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 err="1"/>
              <a:t>sumMoo</a:t>
            </a:r>
            <a:r>
              <a:rPr lang="en-US" sz="3800" dirty="0"/>
              <a:t> &lt;- </a:t>
            </a:r>
            <a:r>
              <a:rPr lang="en-US" sz="3800" dirty="0" err="1"/>
              <a:t>growth.moo</a:t>
            </a:r>
            <a:r>
              <a:rPr lang="en-US" sz="3800" dirty="0"/>
              <a:t> %&gt;%</a:t>
            </a:r>
          </a:p>
          <a:p>
            <a:pPr marL="0" indent="0">
              <a:buNone/>
            </a:pPr>
            <a:r>
              <a:rPr lang="en-US" sz="3800" dirty="0"/>
              <a:t>	</a:t>
            </a:r>
            <a:r>
              <a:rPr lang="en-US" sz="3800" dirty="0" err="1">
                <a:solidFill>
                  <a:srgbClr val="C00000"/>
                </a:solidFill>
              </a:rPr>
              <a:t>group_by</a:t>
            </a:r>
            <a:r>
              <a:rPr lang="en-US" sz="3800" dirty="0"/>
              <a:t>(diet, supplement) %&gt;%</a:t>
            </a:r>
          </a:p>
          <a:p>
            <a:pPr marL="0" indent="0">
              <a:buNone/>
            </a:pPr>
            <a:r>
              <a:rPr lang="en-US" sz="3800" dirty="0"/>
              <a:t>		</a:t>
            </a:r>
            <a:r>
              <a:rPr lang="en-US" sz="3800" dirty="0" err="1">
                <a:solidFill>
                  <a:srgbClr val="C00000"/>
                </a:solidFill>
              </a:rPr>
              <a:t>summarise</a:t>
            </a:r>
            <a:r>
              <a:rPr lang="en-US" sz="3800" dirty="0"/>
              <a:t>(</a:t>
            </a:r>
            <a:r>
              <a:rPr lang="en-US" sz="3800" dirty="0" err="1">
                <a:solidFill>
                  <a:srgbClr val="00B050"/>
                </a:solidFill>
              </a:rPr>
              <a:t>meanGrow</a:t>
            </a:r>
            <a:r>
              <a:rPr lang="en-US" sz="3800" dirty="0"/>
              <a:t> = </a:t>
            </a:r>
            <a:r>
              <a:rPr lang="en-US" sz="3800" dirty="0">
                <a:solidFill>
                  <a:srgbClr val="C00000"/>
                </a:solidFill>
              </a:rPr>
              <a:t>mean</a:t>
            </a:r>
            <a:r>
              <a:rPr lang="en-US" sz="3800" dirty="0"/>
              <a:t>(gain))</a:t>
            </a:r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 make sure it worked</a:t>
            </a:r>
          </a:p>
          <a:p>
            <a:pPr marL="0" indent="0">
              <a:buNone/>
            </a:pPr>
            <a:r>
              <a:rPr lang="en-US" sz="3800" dirty="0" err="1"/>
              <a:t>sumMoo</a:t>
            </a:r>
            <a:endParaRPr lang="en-US" sz="3800" dirty="0"/>
          </a:p>
          <a:p>
            <a:pPr marL="0" indent="0">
              <a:buNone/>
            </a:pPr>
            <a:endParaRPr lang="en-US" sz="3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800" dirty="0"/>
              <a:t>## Source: local data frame [12 x 3]</a:t>
            </a:r>
          </a:p>
          <a:p>
            <a:pPr marL="0" indent="0">
              <a:buNone/>
            </a:pPr>
            <a:r>
              <a:rPr lang="en-US" sz="3800" dirty="0"/>
              <a:t>## Groups: diet [?]</a:t>
            </a:r>
          </a:p>
          <a:p>
            <a:pPr marL="0" indent="0">
              <a:buNone/>
            </a:pPr>
            <a:r>
              <a:rPr lang="en-US" sz="3800" dirty="0"/>
              <a:t>##</a:t>
            </a:r>
          </a:p>
          <a:p>
            <a:pPr marL="0" indent="0">
              <a:buNone/>
            </a:pPr>
            <a:r>
              <a:rPr lang="en-US" sz="3800" dirty="0"/>
              <a:t>## diet		supplement	</a:t>
            </a:r>
            <a:r>
              <a:rPr lang="en-US" sz="3800" dirty="0" err="1"/>
              <a:t>meanGrow</a:t>
            </a:r>
            <a:endParaRPr lang="en-US" sz="3800" dirty="0"/>
          </a:p>
          <a:p>
            <a:pPr marL="0" indent="0">
              <a:buNone/>
            </a:pPr>
            <a:r>
              <a:rPr lang="en-US" sz="3800" dirty="0"/>
              <a:t>## (</a:t>
            </a:r>
            <a:r>
              <a:rPr lang="en-US" sz="3800" dirty="0" err="1"/>
              <a:t>fctr</a:t>
            </a:r>
            <a:r>
              <a:rPr lang="en-US" sz="3800" dirty="0"/>
              <a:t>)	(</a:t>
            </a:r>
            <a:r>
              <a:rPr lang="en-US" sz="3800" dirty="0" err="1"/>
              <a:t>fctr</a:t>
            </a:r>
            <a:r>
              <a:rPr lang="en-US" sz="3800" dirty="0"/>
              <a:t>)		(</a:t>
            </a:r>
            <a:r>
              <a:rPr lang="en-US" sz="3800" dirty="0" err="1"/>
              <a:t>dbl</a:t>
            </a:r>
            <a:r>
              <a:rPr lang="en-US" sz="3800" dirty="0"/>
              <a:t>)</a:t>
            </a:r>
          </a:p>
          <a:p>
            <a:pPr marL="0" indent="0">
              <a:buNone/>
            </a:pPr>
            <a:r>
              <a:rPr lang="en-US" sz="3800" dirty="0"/>
              <a:t>## 1 barley 	control 	23.29665</a:t>
            </a:r>
          </a:p>
          <a:p>
            <a:pPr marL="0" indent="0">
              <a:buNone/>
            </a:pPr>
            <a:r>
              <a:rPr lang="en-US" sz="3800" dirty="0"/>
              <a:t>## 2 barley 	</a:t>
            </a:r>
            <a:r>
              <a:rPr lang="en-US" sz="3800" dirty="0" err="1"/>
              <a:t>agrimore</a:t>
            </a:r>
            <a:r>
              <a:rPr lang="en-US" sz="3800" dirty="0"/>
              <a:t> 	26.34848</a:t>
            </a:r>
          </a:p>
          <a:p>
            <a:pPr marL="0" indent="0">
              <a:buNone/>
            </a:pPr>
            <a:r>
              <a:rPr lang="en-US" sz="3800" dirty="0"/>
              <a:t>## 3 barley 	</a:t>
            </a:r>
            <a:r>
              <a:rPr lang="en-US" sz="3800" dirty="0" err="1"/>
              <a:t>supergain</a:t>
            </a:r>
            <a:r>
              <a:rPr lang="en-US" sz="3800" dirty="0"/>
              <a:t> 	22.46612</a:t>
            </a:r>
          </a:p>
          <a:p>
            <a:pPr marL="0" indent="0">
              <a:buNone/>
            </a:pPr>
            <a:r>
              <a:rPr lang="en-US" sz="3800" dirty="0"/>
              <a:t>## 4 barley 	</a:t>
            </a:r>
            <a:r>
              <a:rPr lang="en-US" sz="3800" dirty="0" err="1"/>
              <a:t>supersupp</a:t>
            </a:r>
            <a:r>
              <a:rPr lang="en-US" sz="3800" dirty="0"/>
              <a:t>	25.57530</a:t>
            </a:r>
          </a:p>
          <a:p>
            <a:pPr marL="0" indent="0">
              <a:buNone/>
            </a:pPr>
            <a:r>
              <a:rPr lang="en-US" sz="3800" dirty="0"/>
              <a:t>## 5 oats 	control		20.49366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600200"/>
            <a:ext cx="3886200" cy="1143000"/>
          </a:xfrm>
          <a:ln>
            <a:solidFill>
              <a:srgbClr val="0432FF"/>
            </a:solidFill>
          </a:ln>
        </p:spPr>
        <p:txBody>
          <a:bodyPr>
            <a:normAutofit fontScale="90000"/>
          </a:bodyPr>
          <a:lstStyle/>
          <a:p>
            <a:r>
              <a:rPr lang="en-US" sz="2400" dirty="0"/>
              <a:t># calculate mean weight gain for all 12 combinations 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48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always, our first step in analysis is a figure: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meanGrow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BFEBAF4-BBC3-B84A-86DD-CEDC3AD81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90800"/>
            <a:ext cx="4648200" cy="33201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9EC3CD6-95F5-C84A-9C6B-0D509673AD60}"/>
              </a:ext>
            </a:extLst>
          </p:cNvPr>
          <p:cNvSpPr/>
          <p:nvPr/>
        </p:nvSpPr>
        <p:spPr>
          <a:xfrm>
            <a:off x="527824" y="6102812"/>
            <a:ext cx="8158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The effect of </a:t>
            </a:r>
            <a:r>
              <a:rPr lang="en-US" b="1" dirty="0">
                <a:latin typeface="Helvetica" pitchFamily="2" charset="0"/>
              </a:rPr>
              <a:t>supplement type </a:t>
            </a:r>
            <a:r>
              <a:rPr lang="en-US" dirty="0">
                <a:latin typeface="Helvetica" pitchFamily="2" charset="0"/>
              </a:rPr>
              <a:t>on cow weight </a:t>
            </a:r>
            <a:r>
              <a:rPr lang="en-US" b="1" dirty="0">
                <a:latin typeface="Helvetica" pitchFamily="2" charset="0"/>
              </a:rPr>
              <a:t>gain</a:t>
            </a:r>
            <a:r>
              <a:rPr lang="en-US" dirty="0">
                <a:latin typeface="Helvetica" pitchFamily="2" charset="0"/>
              </a:rPr>
              <a:t> depends on the diet.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2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75438000" cy="38727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next step is connecting the dots to visualize the</a:t>
            </a:r>
          </a:p>
          <a:p>
            <a:pPr marL="0" indent="0">
              <a:buNone/>
            </a:pPr>
            <a:r>
              <a:rPr lang="en-US" dirty="0"/>
              <a:t>second factor.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sumMoo</a:t>
            </a:r>
            <a:r>
              <a:rPr lang="en-US" dirty="0"/>
              <a:t>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supplement,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meanGrow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diet, </a:t>
            </a:r>
            <a:r>
              <a:rPr lang="en-US" dirty="0">
                <a:solidFill>
                  <a:srgbClr val="00B050"/>
                </a:solidFill>
              </a:rPr>
              <a:t>group</a:t>
            </a:r>
            <a:r>
              <a:rPr lang="en-US" dirty="0"/>
              <a:t> = diet))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geom_line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1C260B3-10E0-6549-9008-8B7797BD7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1025"/>
            <a:ext cx="4419600" cy="315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AB106-EE78-294E-B4CB-A003A415E4E8}"/>
              </a:ext>
            </a:extLst>
          </p:cNvPr>
          <p:cNvSpPr txBox="1"/>
          <p:nvPr/>
        </p:nvSpPr>
        <p:spPr>
          <a:xfrm>
            <a:off x="449981" y="5547554"/>
            <a:ext cx="3352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Does the effect of supplement type on cow weight gain </a:t>
            </a:r>
            <a:r>
              <a:rPr lang="en-US" b="1" dirty="0"/>
              <a:t>depend</a:t>
            </a:r>
            <a:r>
              <a:rPr lang="en-US" dirty="0"/>
              <a:t> on the diet?</a:t>
            </a:r>
          </a:p>
        </p:txBody>
      </p:sp>
    </p:spTree>
    <p:extLst>
      <p:ext uri="{BB962C8B-B14F-4D97-AF65-F5344CB8AC3E}">
        <p14:creationId xmlns:p14="http://schemas.microsoft.com/office/powerpoint/2010/main" val="227493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type </a:t>
            </a:r>
            <a:r>
              <a:rPr lang="en-US" dirty="0"/>
              <a:t>seem to have an effect.</a:t>
            </a:r>
          </a:p>
          <a:p>
            <a:pPr marL="0" indent="0">
              <a:buNone/>
            </a:pPr>
            <a:r>
              <a:rPr lang="en-US" dirty="0"/>
              <a:t>Build a model to test both main effects, and their interaction.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/>
              <a:t>model_cow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(gain ~ diet * supplement,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</a:t>
            </a:r>
            <a:r>
              <a:rPr lang="en-US" sz="2400" dirty="0" err="1"/>
              <a:t>growth.moo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says “test the hypothesis that weight gain is a function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, AND their </a:t>
            </a:r>
            <a:r>
              <a:rPr lang="en-US" sz="2400" dirty="0">
                <a:solidFill>
                  <a:srgbClr val="0432FF"/>
                </a:solidFill>
              </a:rPr>
              <a:t>interaction</a:t>
            </a:r>
            <a:r>
              <a:rPr lang="en-US" sz="2400" dirty="0"/>
              <a:t>”. (Notice the * notation)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First, examine model assumptions.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autoplot</a:t>
            </a:r>
            <a:r>
              <a:rPr lang="en-US" sz="2400" dirty="0"/>
              <a:t>(</a:t>
            </a:r>
            <a:r>
              <a:rPr lang="en-US" sz="2400" dirty="0" err="1"/>
              <a:t>model_cow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smooth.colour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NA)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3038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41AD9AA-17D7-4841-854A-33B86E7AE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01F47EA-DABD-5243-8042-BBBEDCA1A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, calendar&#10;&#10;Description automatically generated">
            <a:extLst>
              <a:ext uri="{FF2B5EF4-FFF2-40B4-BE49-F238E27FC236}">
                <a16:creationId xmlns:a16="http://schemas.microsoft.com/office/drawing/2014/main" id="{7E318E61-C8F6-5240-804F-2DC20413E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" y="1001511"/>
            <a:ext cx="6918961" cy="4942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4AEC7F-DE91-2E45-BDC4-F5CCED598DBC}"/>
              </a:ext>
            </a:extLst>
          </p:cNvPr>
          <p:cNvSpPr txBox="1"/>
          <p:nvPr/>
        </p:nvSpPr>
        <p:spPr>
          <a:xfrm>
            <a:off x="838201" y="60960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great, but no troublesome patterns. The general linear model is quite robust to moderate deviations from normality, so let’s keep going.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9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608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Just as we used for regression and 1-way ANOVA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Tests three null models (null hypotheses) simultaneously </a:t>
            </a:r>
            <a:r>
              <a:rPr lang="en-US" sz="2000" dirty="0"/>
              <a:t>(refer back to slide 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diet</a:t>
            </a:r>
            <a:r>
              <a:rPr lang="en-US" sz="1600" dirty="0"/>
              <a:t> 			2 	287.171	143.586 	83.5201 	</a:t>
            </a:r>
            <a:r>
              <a:rPr lang="en-US" sz="1600" dirty="0">
                <a:solidFill>
                  <a:srgbClr val="0432FF"/>
                </a:solidFill>
              </a:rPr>
              <a:t>2.999e-14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>
                <a:solidFill>
                  <a:srgbClr val="0432FF"/>
                </a:solidFill>
              </a:rPr>
              <a:t>supplement</a:t>
            </a:r>
            <a:r>
              <a:rPr lang="en-US" sz="1600" dirty="0"/>
              <a:t> 		3 	91.881	30.627 	17.8150 	</a:t>
            </a:r>
            <a:r>
              <a:rPr lang="en-US" sz="1600" dirty="0">
                <a:solidFill>
                  <a:srgbClr val="0432FF"/>
                </a:solidFill>
              </a:rPr>
              <a:t>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>
                <a:solidFill>
                  <a:srgbClr val="0432FF"/>
                </a:solidFill>
              </a:rPr>
              <a:t>diet:supplement</a:t>
            </a:r>
            <a:r>
              <a:rPr lang="en-US" sz="1600" dirty="0">
                <a:solidFill>
                  <a:srgbClr val="0432FF"/>
                </a:solidFill>
              </a:rPr>
              <a:t> </a:t>
            </a:r>
            <a:r>
              <a:rPr lang="en-US" sz="1600" dirty="0"/>
              <a:t>		6 	3.406	0.568 	0.3302 	</a:t>
            </a:r>
            <a:r>
              <a:rPr lang="en-US" sz="1600" dirty="0">
                <a:solidFill>
                  <a:srgbClr val="0432FF"/>
                </a:solidFill>
              </a:rPr>
              <a:t>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325-A43B-1075-E6D0-FC97FF31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ECE3-1648-F75A-D19C-7823CB3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5800-0EB3-4715-D3C0-2A67CB18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 Analysis of Variance Table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C1C04-593E-86AB-8FFB-B8929E4D7D34}"/>
              </a:ext>
            </a:extLst>
          </p:cNvPr>
          <p:cNvSpPr txBox="1"/>
          <p:nvPr/>
        </p:nvSpPr>
        <p:spPr>
          <a:xfrm>
            <a:off x="533400" y="5906869"/>
            <a:ext cx="82295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*</a:t>
            </a:r>
            <a:r>
              <a:rPr lang="en-US" dirty="0">
                <a:solidFill>
                  <a:srgbClr val="0432FF"/>
                </a:solidFill>
              </a:rPr>
              <a:t>supplement</a:t>
            </a:r>
            <a:r>
              <a:rPr lang="en-US" dirty="0"/>
              <a:t> has expanded table to provide three rows, corresponding to the variation explained by diet, the supplement, and the interaction. (:=*)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09935-CD64-5DD2-62CF-F6DDB19BBC01}"/>
              </a:ext>
            </a:extLst>
          </p:cNvPr>
          <p:cNvGrpSpPr/>
          <p:nvPr/>
        </p:nvGrpSpPr>
        <p:grpSpPr>
          <a:xfrm>
            <a:off x="5029200" y="1219200"/>
            <a:ext cx="3958261" cy="2567781"/>
            <a:chOff x="5029200" y="1219200"/>
            <a:chExt cx="3958261" cy="256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340BC9-29C6-9308-E234-3B9480A997CE}"/>
                </a:ext>
              </a:extLst>
            </p:cNvPr>
            <p:cNvSpPr txBox="1"/>
            <p:nvPr/>
          </p:nvSpPr>
          <p:spPr>
            <a:xfrm>
              <a:off x="5410200" y="1219200"/>
              <a:ext cx="3577261" cy="646331"/>
            </a:xfrm>
            <a:prstGeom prst="rect">
              <a:avLst/>
            </a:prstGeom>
            <a:noFill/>
            <a:ln>
              <a:solidFill>
                <a:srgbClr val="0432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The majority of variation due to diet</a:t>
              </a:r>
            </a:p>
            <a:p>
              <a:r>
                <a:rPr lang="en-US" dirty="0"/>
                <a:t>143 out of a total of 176.5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449469-5C34-BAB1-6263-4A27BF179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9200" y="1542365"/>
              <a:ext cx="381000" cy="2244616"/>
            </a:xfrm>
            <a:prstGeom prst="straightConnector1">
              <a:avLst/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BF09A7-2C91-E1C6-24B9-20F82FFBF42D}"/>
              </a:ext>
            </a:extLst>
          </p:cNvPr>
          <p:cNvSpPr txBox="1"/>
          <p:nvPr/>
        </p:nvSpPr>
        <p:spPr>
          <a:xfrm>
            <a:off x="6214910" y="2118101"/>
            <a:ext cx="2758411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Supplement explained 30.6 out of a total of 176.5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85939E-2ECE-D1F0-D0D5-B93B99DC38B5}"/>
              </a:ext>
            </a:extLst>
          </p:cNvPr>
          <p:cNvCxnSpPr>
            <a:cxnSpLocks/>
          </p:cNvCxnSpPr>
          <p:nvPr/>
        </p:nvCxnSpPr>
        <p:spPr>
          <a:xfrm flipH="1">
            <a:off x="5715000" y="2543660"/>
            <a:ext cx="499910" cy="156648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B541E4-30CF-E53B-BFFF-32B32692783D}"/>
              </a:ext>
            </a:extLst>
          </p:cNvPr>
          <p:cNvSpPr txBox="1"/>
          <p:nvPr/>
        </p:nvSpPr>
        <p:spPr>
          <a:xfrm>
            <a:off x="5638801" y="5062100"/>
            <a:ext cx="3047999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Interaction explained 0.57 out of a total of 176.5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D2799B-F55C-80F2-2C40-FE8692384013}"/>
              </a:ext>
            </a:extLst>
          </p:cNvPr>
          <p:cNvCxnSpPr>
            <a:cxnSpLocks/>
          </p:cNvCxnSpPr>
          <p:nvPr/>
        </p:nvCxnSpPr>
        <p:spPr>
          <a:xfrm flipH="1" flipV="1">
            <a:off x="5638801" y="4308584"/>
            <a:ext cx="326155" cy="7535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1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80114"/>
            <a:ext cx="2286000" cy="2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Extend Linear Models to Multiple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/>
          </a:bodyPr>
          <a:lstStyle/>
          <a:p>
            <a:r>
              <a:rPr lang="en-US" dirty="0"/>
              <a:t>The two-way ANOVA corresponds to data that have structure in two dimensions. </a:t>
            </a:r>
          </a:p>
          <a:p>
            <a:r>
              <a:rPr lang="en-US" dirty="0"/>
              <a:t>The response variable may vary with </a:t>
            </a:r>
            <a:r>
              <a:rPr lang="en-US" b="1" dirty="0"/>
              <a:t>both</a:t>
            </a:r>
            <a:r>
              <a:rPr lang="en-US" dirty="0"/>
              <a:t> predictor variables. </a:t>
            </a:r>
          </a:p>
          <a:p>
            <a:r>
              <a:rPr lang="en-US" dirty="0"/>
              <a:t>Experiments associated with a two-way ANOVA investigate how the response varies with one variable and may </a:t>
            </a:r>
            <a:r>
              <a:rPr lang="en-US" dirty="0">
                <a:solidFill>
                  <a:srgbClr val="0432FF"/>
                </a:solidFill>
              </a:rPr>
              <a:t>depend</a:t>
            </a:r>
            <a:r>
              <a:rPr lang="en-US" dirty="0"/>
              <a:t> on the other variable.</a:t>
            </a:r>
          </a:p>
          <a:p>
            <a:r>
              <a:rPr lang="en-US" dirty="0"/>
              <a:t>This is a statistical </a:t>
            </a:r>
            <a:r>
              <a:rPr lang="en-US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Response: gain</a:t>
            </a:r>
          </a:p>
          <a:p>
            <a:pPr marL="0" indent="0">
              <a:buNone/>
            </a:pPr>
            <a:r>
              <a:rPr lang="en-US" sz="1600" dirty="0"/>
              <a:t>## 			Df 	Sum Sq 	Mean Sq 	F value	</a:t>
            </a:r>
            <a:r>
              <a:rPr lang="en-US" sz="1600" dirty="0" err="1"/>
              <a:t>Pr</a:t>
            </a:r>
            <a:r>
              <a:rPr lang="en-US" sz="1600" dirty="0"/>
              <a:t>(&gt;F)</a:t>
            </a:r>
          </a:p>
          <a:p>
            <a:pPr marL="0" indent="0">
              <a:buNone/>
            </a:pPr>
            <a:r>
              <a:rPr lang="en-US" sz="1600" dirty="0"/>
              <a:t>## diet 			2 	287.171	143.586 	83.5201 	2.999e-14 ***</a:t>
            </a:r>
          </a:p>
          <a:p>
            <a:pPr marL="0" indent="0">
              <a:buNone/>
            </a:pPr>
            <a:r>
              <a:rPr lang="en-US" sz="1600" dirty="0"/>
              <a:t>## supplement 		3 	91.881	30.627 	17.8150 	2.952e-07 ***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diet:supplement</a:t>
            </a:r>
            <a:r>
              <a:rPr lang="en-US" sz="1600" dirty="0"/>
              <a:t> 		6 	3.406	0.568 	0.3302 	0.9166</a:t>
            </a:r>
          </a:p>
          <a:p>
            <a:pPr marL="0" indent="0">
              <a:buNone/>
            </a:pPr>
            <a:r>
              <a:rPr lang="en-US" sz="1600" dirty="0"/>
              <a:t>## Residuals 		36 	61.890	1.719</a:t>
            </a:r>
          </a:p>
          <a:p>
            <a:pPr marL="0" indent="0">
              <a:buNone/>
            </a:pPr>
            <a:r>
              <a:rPr lang="en-US" sz="1600" dirty="0"/>
              <a:t>## ---</a:t>
            </a:r>
          </a:p>
          <a:p>
            <a:pPr marL="0" indent="0">
              <a:buNone/>
            </a:pPr>
            <a:r>
              <a:rPr lang="en-US" sz="1600" dirty="0"/>
              <a:t>## </a:t>
            </a:r>
            <a:r>
              <a:rPr lang="en-US" sz="1600" dirty="0" err="1"/>
              <a:t>Signif</a:t>
            </a:r>
            <a:r>
              <a:rPr lang="en-US" sz="1600" dirty="0"/>
              <a:t>. codes:</a:t>
            </a:r>
          </a:p>
          <a:p>
            <a:pPr marL="0" indent="0">
              <a:buNone/>
            </a:pPr>
            <a:r>
              <a:rPr lang="en-US" sz="1600" dirty="0"/>
              <a:t>## 0 '***' 0.001 '**' 0.01 '*' 0.05 '.' 0.1 ' '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C5613-25C7-174C-B85E-154087921F8B}"/>
              </a:ext>
            </a:extLst>
          </p:cNvPr>
          <p:cNvSpPr txBox="1"/>
          <p:nvPr/>
        </p:nvSpPr>
        <p:spPr>
          <a:xfrm>
            <a:off x="685800" y="3446336"/>
            <a:ext cx="843173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Usually remind the audience of the hypothesis and </a:t>
            </a:r>
            <a:r>
              <a:rPr lang="en-US" dirty="0">
                <a:solidFill>
                  <a:srgbClr val="0432FF"/>
                </a:solidFill>
              </a:rPr>
              <a:t>state the main effects first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“We tested the hypothesis that the effect of diet supplement on bovine weight</a:t>
            </a:r>
          </a:p>
          <a:p>
            <a:r>
              <a:rPr lang="en-US" dirty="0"/>
              <a:t>gain depended on cereal diet. We found an influence of diet (F = 83.5; df = 2,36; </a:t>
            </a:r>
          </a:p>
          <a:p>
            <a:r>
              <a:rPr lang="en-US" dirty="0"/>
              <a:t>P &lt; 0.0001) and supplement type (F = 17.8; df = 3,36; P &lt; 0.0001) on bovine weight gain.</a:t>
            </a:r>
          </a:p>
          <a:p>
            <a:r>
              <a:rPr lang="en-US" dirty="0"/>
              <a:t>We found no evidence to support the presence of an interaction between diet and </a:t>
            </a:r>
          </a:p>
          <a:p>
            <a:r>
              <a:rPr lang="en-US" dirty="0"/>
              <a:t>supplement (F = 0.33; df = 6, 36; p = 0.92).” [</a:t>
            </a:r>
            <a:r>
              <a:rPr lang="en-US" dirty="0">
                <a:solidFill>
                  <a:srgbClr val="0432FF"/>
                </a:solidFill>
              </a:rPr>
              <a:t>state the interaction effects last]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C9E9F-45E5-BC4D-92C8-197E78C24644}"/>
              </a:ext>
            </a:extLst>
          </p:cNvPr>
          <p:cNvSpPr txBox="1"/>
          <p:nvPr/>
        </p:nvSpPr>
        <p:spPr>
          <a:xfrm>
            <a:off x="685800" y="5715000"/>
            <a:ext cx="8184676" cy="646331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Also notice I tried hard to avoid using the word ‘significant’; forces you to focus more </a:t>
            </a:r>
          </a:p>
          <a:p>
            <a:r>
              <a:rPr lang="en-US" dirty="0"/>
              <a:t>on the effect size (biology) rather than statistical significance.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5E2CCC3-78EA-DE4F-A4BC-51CE5CEB2E8E}"/>
              </a:ext>
            </a:extLst>
          </p:cNvPr>
          <p:cNvCxnSpPr>
            <a:cxnSpLocks/>
          </p:cNvCxnSpPr>
          <p:nvPr/>
        </p:nvCxnSpPr>
        <p:spPr>
          <a:xfrm flipH="1" flipV="1">
            <a:off x="7649258" y="2133600"/>
            <a:ext cx="792900" cy="3200400"/>
          </a:xfrm>
          <a:prstGeom prst="bentConnector4">
            <a:avLst>
              <a:gd name="adj1" fmla="val -70370"/>
              <a:gd name="adj2" fmla="val 100192"/>
            </a:avLst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725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Data-Summary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Call:</a:t>
            </a:r>
          </a:p>
          <a:p>
            <a:pPr marL="0" indent="0">
              <a:buNone/>
            </a:pPr>
            <a:r>
              <a:rPr lang="en-US" dirty="0"/>
              <a:t>## </a:t>
            </a:r>
            <a:r>
              <a:rPr lang="en-US" dirty="0" err="1"/>
              <a:t>lm</a:t>
            </a:r>
            <a:r>
              <a:rPr lang="en-US" dirty="0"/>
              <a:t>(formula = gain ~ diet * supplement, data = </a:t>
            </a:r>
            <a:r>
              <a:rPr lang="en-US" dirty="0" err="1"/>
              <a:t>growth.moo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Residuals:</a:t>
            </a:r>
          </a:p>
          <a:p>
            <a:pPr marL="0" indent="0">
              <a:buNone/>
            </a:pPr>
            <a:r>
              <a:rPr lang="en-US" dirty="0"/>
              <a:t>## Min 1Q Median 3Q Max</a:t>
            </a:r>
          </a:p>
          <a:p>
            <a:pPr marL="0" indent="0">
              <a:buNone/>
            </a:pPr>
            <a:r>
              <a:rPr lang="en-US" dirty="0"/>
              <a:t>## -2.48756 -1.00368 -0.07452 1.03496 2.68069</a:t>
            </a:r>
          </a:p>
          <a:p>
            <a:pPr marL="0" indent="0">
              <a:buNone/>
            </a:pPr>
            <a:r>
              <a:rPr lang="en-US" dirty="0"/>
              <a:t>##</a:t>
            </a:r>
          </a:p>
          <a:p>
            <a:pPr marL="0" indent="0">
              <a:buNone/>
            </a:pPr>
            <a:r>
              <a:rPr lang="en-US" dirty="0"/>
              <a:t>## Coefficients:</a:t>
            </a:r>
          </a:p>
          <a:p>
            <a:pPr marL="0" indent="0">
              <a:buNone/>
            </a:pPr>
            <a:r>
              <a:rPr lang="en-US" dirty="0"/>
              <a:t>                                		Estimate 		Std. Error 	t value 	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marL="0" indent="0">
              <a:buNone/>
            </a:pPr>
            <a:r>
              <a:rPr lang="en-US" dirty="0"/>
              <a:t>(Intercept)                   		23.2966499	0.6555863  	35.536  	&lt; 2e-16 ***</a:t>
            </a:r>
          </a:p>
          <a:p>
            <a:pPr marL="0" indent="0">
              <a:buNone/>
            </a:pPr>
            <a:r>
              <a:rPr lang="en-US" dirty="0" err="1"/>
              <a:t>dietoats</a:t>
            </a:r>
            <a:r>
              <a:rPr lang="en-US" dirty="0"/>
              <a:t>                      		-2.8029851  	0.9271390  -3.023  	0.00459 ** </a:t>
            </a:r>
          </a:p>
          <a:p>
            <a:pPr marL="0" indent="0">
              <a:buNone/>
            </a:pPr>
            <a:r>
              <a:rPr lang="en-US" dirty="0" err="1"/>
              <a:t>dietwheat</a:t>
            </a:r>
            <a:r>
              <a:rPr lang="en-US" dirty="0"/>
              <a:t>                     		-5.8911317  	0.9271390  -6.354 	2.34e-07 ***</a:t>
            </a:r>
          </a:p>
          <a:p>
            <a:pPr marL="0" indent="0">
              <a:buNone/>
            </a:pPr>
            <a:r>
              <a:rPr lang="en-US" dirty="0" err="1"/>
              <a:t>supplementagrimore</a:t>
            </a:r>
            <a:r>
              <a:rPr lang="en-US" dirty="0"/>
              <a:t>             	3.0518277  		0.9271390   3.292  	0.00224 ** </a:t>
            </a:r>
          </a:p>
          <a:p>
            <a:pPr marL="0" indent="0">
              <a:buNone/>
            </a:pPr>
            <a:r>
              <a:rPr lang="en-US" dirty="0" err="1"/>
              <a:t>supplementsupergain</a:t>
            </a:r>
            <a:r>
              <a:rPr lang="en-US" dirty="0"/>
              <a:t>           	-0.8305263  	0.9271390  -0.896  	0.37631    </a:t>
            </a:r>
          </a:p>
          <a:p>
            <a:pPr marL="0" indent="0">
              <a:buNone/>
            </a:pPr>
            <a:r>
              <a:rPr lang="en-US" dirty="0" err="1"/>
              <a:t>supplementsupersupp</a:t>
            </a:r>
            <a:r>
              <a:rPr lang="en-US" dirty="0"/>
              <a:t>            	2.2786527  		0.9271390   2.458  	0.01893 *  </a:t>
            </a:r>
          </a:p>
          <a:p>
            <a:pPr marL="0" indent="0">
              <a:buNone/>
            </a:pPr>
            <a:r>
              <a:rPr lang="en-US" dirty="0" err="1"/>
              <a:t>dietoats:supplementagrimore</a:t>
            </a:r>
            <a:r>
              <a:rPr lang="en-US" dirty="0"/>
              <a:t>   	-0.2471088  	1.3111726  -0.188  	0.85157    </a:t>
            </a:r>
          </a:p>
          <a:p>
            <a:pPr marL="0" indent="0">
              <a:buNone/>
            </a:pPr>
            <a:r>
              <a:rPr lang="en-US" dirty="0" err="1"/>
              <a:t>dietwheat:supplementagrimore</a:t>
            </a:r>
            <a:r>
              <a:rPr lang="en-US" dirty="0"/>
              <a:t>  	-0.8182729  	1.3111726  -0.624  	0.53651    </a:t>
            </a:r>
          </a:p>
          <a:p>
            <a:pPr marL="0" indent="0">
              <a:buNone/>
            </a:pPr>
            <a:r>
              <a:rPr lang="en-US" dirty="0" err="1"/>
              <a:t>dietoats:supplementsupergain</a:t>
            </a:r>
            <a:r>
              <a:rPr lang="en-US" dirty="0"/>
              <a:t>  	-0.0001351  	1.3111726   0.000  	0.99992    </a:t>
            </a:r>
          </a:p>
          <a:p>
            <a:pPr marL="0" indent="0">
              <a:buNone/>
            </a:pPr>
            <a:r>
              <a:rPr lang="en-US" dirty="0" err="1"/>
              <a:t>dietwheat:supplementsupergain</a:t>
            </a:r>
            <a:r>
              <a:rPr lang="en-US" dirty="0"/>
              <a:t>  	0.4374395  		1.3111726   0.334  	0.74060    </a:t>
            </a:r>
          </a:p>
          <a:p>
            <a:pPr marL="0" indent="0">
              <a:buNone/>
            </a:pPr>
            <a:r>
              <a:rPr lang="en-US" dirty="0" err="1"/>
              <a:t>dietoats:supplementsupersupp</a:t>
            </a:r>
            <a:r>
              <a:rPr lang="en-US" dirty="0"/>
              <a:t>  	-0.9120830  	1.3111726  -0.696  	0.49113    </a:t>
            </a:r>
          </a:p>
          <a:p>
            <a:pPr marL="0" indent="0">
              <a:buNone/>
            </a:pPr>
            <a:r>
              <a:rPr lang="en-US" dirty="0" err="1"/>
              <a:t>dietwheat:supplementsupersupp</a:t>
            </a:r>
            <a:r>
              <a:rPr lang="en-US" dirty="0"/>
              <a:t> 	-0.0158299  	1.3111726  -0.012  	0.99043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FC8CBBE-9683-A444-AF6B-B385B040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30922"/>
            <a:ext cx="3170548" cy="226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D6718-1564-8343-AA31-32300DA28216}"/>
              </a:ext>
            </a:extLst>
          </p:cNvPr>
          <p:cNvSpPr txBox="1"/>
          <p:nvPr/>
        </p:nvSpPr>
        <p:spPr>
          <a:xfrm>
            <a:off x="304800" y="5950803"/>
            <a:ext cx="5351978" cy="830997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Residual standard error: 1.311 on 36 degrees of freedom</a:t>
            </a:r>
          </a:p>
          <a:p>
            <a:r>
              <a:rPr lang="en-US" sz="1600" dirty="0"/>
              <a:t>Multiple R-squared:  0.8607,	Adjusted R-squared:  0.8182 </a:t>
            </a:r>
          </a:p>
          <a:p>
            <a:r>
              <a:rPr lang="en-US" sz="1600" dirty="0"/>
              <a:t>F-statistic: 20.22 on 11 and 36 DF,  p-value: 3.295e-12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30B4C-6A0D-DF43-9ED2-E13A887A9438}"/>
              </a:ext>
            </a:extLst>
          </p:cNvPr>
          <p:cNvSpPr txBox="1"/>
          <p:nvPr/>
        </p:nvSpPr>
        <p:spPr>
          <a:xfrm>
            <a:off x="5747949" y="6043135"/>
            <a:ext cx="3170548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Too many post-hoc comparisons (n=66) to interpret all.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D72B80-BF5F-E142-BF0E-FBB926BBF891}"/>
              </a:ext>
            </a:extLst>
          </p:cNvPr>
          <p:cNvCxnSpPr/>
          <p:nvPr/>
        </p:nvCxnSpPr>
        <p:spPr>
          <a:xfrm flipV="1">
            <a:off x="4343400" y="1371600"/>
            <a:ext cx="20574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101A3D-8528-4F9B-0D70-0445CE4BB156}"/>
              </a:ext>
            </a:extLst>
          </p:cNvPr>
          <p:cNvCxnSpPr>
            <a:cxnSpLocks/>
          </p:cNvCxnSpPr>
          <p:nvPr/>
        </p:nvCxnSpPr>
        <p:spPr>
          <a:xfrm>
            <a:off x="6019800" y="1371600"/>
            <a:ext cx="2514600" cy="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A6B-724E-5355-FBF3-2F391EAD3FFD}"/>
              </a:ext>
            </a:extLst>
          </p:cNvPr>
          <p:cNvCxnSpPr>
            <a:cxnSpLocks/>
          </p:cNvCxnSpPr>
          <p:nvPr/>
        </p:nvCxnSpPr>
        <p:spPr>
          <a:xfrm>
            <a:off x="6019800" y="2514600"/>
            <a:ext cx="2514600" cy="0"/>
          </a:xfrm>
          <a:prstGeom prst="line">
            <a:avLst/>
          </a:prstGeom>
          <a:ln>
            <a:solidFill>
              <a:srgbClr val="0432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D280C9-23CE-E190-7E87-D33AFCBD633F}"/>
              </a:ext>
            </a:extLst>
          </p:cNvPr>
          <p:cNvCxnSpPr>
            <a:cxnSpLocks/>
          </p:cNvCxnSpPr>
          <p:nvPr/>
        </p:nvCxnSpPr>
        <p:spPr>
          <a:xfrm>
            <a:off x="6019800" y="1905000"/>
            <a:ext cx="2514600" cy="0"/>
          </a:xfrm>
          <a:prstGeom prst="line">
            <a:avLst/>
          </a:prstGeom>
          <a:ln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Growth-Calculate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610600" cy="55324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# calculate mean and standard error of gain for all 12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sumMoo</a:t>
            </a:r>
            <a:r>
              <a:rPr lang="en-US" dirty="0"/>
              <a:t> &lt;- </a:t>
            </a:r>
            <a:r>
              <a:rPr lang="en-US" dirty="0" err="1"/>
              <a:t>growth.moo</a:t>
            </a:r>
            <a:r>
              <a:rPr lang="en-US" dirty="0"/>
              <a:t>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(diet, supplement)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(gain),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(gain)/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()))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standard error </a:t>
            </a:r>
            <a:r>
              <a:rPr lang="en-US" dirty="0"/>
              <a:t>of the mean is given by the standard deviation divided by the square root of the sample size, and </a:t>
            </a:r>
            <a:r>
              <a:rPr lang="en-US" dirty="0" err="1">
                <a:solidFill>
                  <a:srgbClr val="C00000"/>
                </a:solidFill>
              </a:rPr>
              <a:t>dplyr</a:t>
            </a:r>
            <a:r>
              <a:rPr lang="en-US" dirty="0"/>
              <a:t> provides a function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that counts the rows in each group.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Be careful…if you have missing values, 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 will still count these rows. Must filter NA values before analyses.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610600" cy="55324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sumMoo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12 x 4</a:t>
            </a:r>
          </a:p>
          <a:p>
            <a:pPr marL="0" indent="0">
              <a:buNone/>
            </a:pPr>
            <a:r>
              <a:rPr lang="en-US" dirty="0"/>
              <a:t># Groups:   diet [3]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432FF"/>
                </a:solidFill>
              </a:rPr>
              <a:t>diet   		supplement</a:t>
            </a:r>
            <a:r>
              <a:rPr lang="en-US" dirty="0"/>
              <a:t> 	</a:t>
            </a:r>
            <a:r>
              <a:rPr lang="en-US" dirty="0" err="1">
                <a:solidFill>
                  <a:srgbClr val="00B050"/>
                </a:solidFill>
              </a:rPr>
              <a:t>meanGrow</a:t>
            </a: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seGrow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  &lt;</a:t>
            </a:r>
            <a:r>
              <a:rPr lang="en-US" dirty="0" err="1"/>
              <a:t>fct</a:t>
            </a:r>
            <a:r>
              <a:rPr lang="en-US" dirty="0"/>
              <a:t>&gt;  		&lt;</a:t>
            </a:r>
            <a:r>
              <a:rPr lang="en-US" dirty="0" err="1"/>
              <a:t>fct</a:t>
            </a:r>
            <a:r>
              <a:rPr lang="en-US" dirty="0"/>
              <a:t>&gt;		&lt;</a:t>
            </a:r>
            <a:r>
              <a:rPr lang="en-US" dirty="0" err="1"/>
              <a:t>dbl</a:t>
            </a:r>
            <a:r>
              <a:rPr lang="en-US" dirty="0"/>
              <a:t>&gt;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pPr marL="0" indent="0">
              <a:buNone/>
            </a:pPr>
            <a:r>
              <a:rPr lang="en-US" dirty="0"/>
              <a:t> 1 barley 	control        	23.3  		0.703</a:t>
            </a:r>
          </a:p>
          <a:p>
            <a:pPr marL="0" indent="0">
              <a:buNone/>
            </a:pPr>
            <a:r>
              <a:rPr lang="en-US" dirty="0"/>
              <a:t> 2 barley 	</a:t>
            </a:r>
            <a:r>
              <a:rPr lang="en-US" dirty="0" err="1"/>
              <a:t>agrimore</a:t>
            </a:r>
            <a:r>
              <a:rPr lang="en-US" dirty="0"/>
              <a:t>       	26.3  		0.919</a:t>
            </a:r>
          </a:p>
          <a:p>
            <a:pPr marL="0" indent="0">
              <a:buNone/>
            </a:pPr>
            <a:r>
              <a:rPr lang="en-US" dirty="0"/>
              <a:t> 3 barley 	</a:t>
            </a:r>
            <a:r>
              <a:rPr lang="en-US" dirty="0" err="1"/>
              <a:t>supergain</a:t>
            </a:r>
            <a:r>
              <a:rPr lang="en-US" dirty="0"/>
              <a:t>      	22.5  		0.771</a:t>
            </a:r>
          </a:p>
          <a:p>
            <a:pPr marL="0" indent="0">
              <a:buNone/>
            </a:pPr>
            <a:r>
              <a:rPr lang="en-US" dirty="0"/>
              <a:t> 4 barley 	</a:t>
            </a:r>
            <a:r>
              <a:rPr lang="en-US" dirty="0" err="1"/>
              <a:t>supersupp</a:t>
            </a:r>
            <a:r>
              <a:rPr lang="en-US" dirty="0"/>
              <a:t>      	25.6  		1.06 </a:t>
            </a:r>
          </a:p>
          <a:p>
            <a:pPr marL="0" indent="0">
              <a:buNone/>
            </a:pPr>
            <a:r>
              <a:rPr lang="en-US" dirty="0"/>
              <a:t> 5 oats   		control        	20.5  		0.506</a:t>
            </a:r>
          </a:p>
          <a:p>
            <a:pPr marL="0" indent="0">
              <a:buNone/>
            </a:pPr>
            <a:r>
              <a:rPr lang="en-US" dirty="0"/>
              <a:t> 6 oats   		</a:t>
            </a:r>
            <a:r>
              <a:rPr lang="en-US" dirty="0" err="1"/>
              <a:t>agrimore</a:t>
            </a:r>
            <a:r>
              <a:rPr lang="en-US" dirty="0"/>
              <a:t>       	23.3  		0.613</a:t>
            </a:r>
          </a:p>
          <a:p>
            <a:pPr marL="0" indent="0">
              <a:buNone/>
            </a:pPr>
            <a:r>
              <a:rPr lang="en-US" dirty="0"/>
              <a:t> 7 oats   		</a:t>
            </a:r>
            <a:r>
              <a:rPr lang="en-US" dirty="0" err="1"/>
              <a:t>supergain</a:t>
            </a:r>
            <a:r>
              <a:rPr lang="en-US" dirty="0"/>
              <a:t>      	19.7  		0.349</a:t>
            </a:r>
          </a:p>
          <a:p>
            <a:pPr marL="0" indent="0">
              <a:buNone/>
            </a:pPr>
            <a:r>
              <a:rPr lang="en-US" dirty="0"/>
              <a:t> 8 oats   		</a:t>
            </a:r>
            <a:r>
              <a:rPr lang="en-US" dirty="0" err="1"/>
              <a:t>supersupp</a:t>
            </a:r>
            <a:r>
              <a:rPr lang="en-US" dirty="0"/>
              <a:t>      	21.9  		0.413</a:t>
            </a:r>
          </a:p>
          <a:p>
            <a:pPr marL="0" indent="0">
              <a:buNone/>
            </a:pPr>
            <a:r>
              <a:rPr lang="en-US" dirty="0"/>
              <a:t> 9 wheat  	control        	17.4  		0.460</a:t>
            </a:r>
          </a:p>
          <a:p>
            <a:pPr marL="0" indent="0">
              <a:buNone/>
            </a:pPr>
            <a:r>
              <a:rPr lang="en-US" dirty="0"/>
              <a:t>10 wheat  	</a:t>
            </a:r>
            <a:r>
              <a:rPr lang="en-US" dirty="0" err="1"/>
              <a:t>agrimore</a:t>
            </a:r>
            <a:r>
              <a:rPr lang="en-US" dirty="0"/>
              <a:t>       	19.6  		0.710</a:t>
            </a:r>
          </a:p>
          <a:p>
            <a:pPr marL="0" indent="0">
              <a:buNone/>
            </a:pPr>
            <a:r>
              <a:rPr lang="en-US" dirty="0"/>
              <a:t>11 wheat  	</a:t>
            </a:r>
            <a:r>
              <a:rPr lang="en-US" dirty="0" err="1"/>
              <a:t>supergain</a:t>
            </a:r>
            <a:r>
              <a:rPr lang="en-US" dirty="0"/>
              <a:t>      	17.0  		0.485</a:t>
            </a:r>
          </a:p>
          <a:p>
            <a:pPr marL="0" indent="0">
              <a:buNone/>
            </a:pPr>
            <a:r>
              <a:rPr lang="en-US" dirty="0"/>
              <a:t>12 wheat  	</a:t>
            </a:r>
            <a:r>
              <a:rPr lang="en-US" dirty="0" err="1"/>
              <a:t>supersupp</a:t>
            </a:r>
            <a:r>
              <a:rPr lang="en-US" dirty="0"/>
              <a:t>      	19.7  		0.475</a:t>
            </a:r>
          </a:p>
        </p:txBody>
      </p:sp>
    </p:spTree>
    <p:extLst>
      <p:ext uri="{BB962C8B-B14F-4D97-AF65-F5344CB8AC3E}">
        <p14:creationId xmlns:p14="http://schemas.microsoft.com/office/powerpoint/2010/main" val="234449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610600" cy="5532438"/>
          </a:xfrm>
        </p:spPr>
        <p:txBody>
          <a:bodyPr>
            <a:normAutofit/>
          </a:bodyPr>
          <a:lstStyle/>
          <a:p>
            <a:r>
              <a:rPr lang="en-US" dirty="0"/>
              <a:t>With this summary table, we can now add three layers to the figure: points, lines, and error bars.</a:t>
            </a:r>
          </a:p>
          <a:p>
            <a:endParaRPr lang="en-US" dirty="0"/>
          </a:p>
          <a:p>
            <a:r>
              <a:rPr lang="en-US" dirty="0"/>
              <a:t>To do this, we use </a:t>
            </a:r>
            <a:r>
              <a:rPr lang="en-US" dirty="0" err="1">
                <a:solidFill>
                  <a:srgbClr val="C00000"/>
                </a:solidFill>
              </a:rPr>
              <a:t>geom_errorbar</a:t>
            </a:r>
            <a:r>
              <a:rPr lang="en-US" dirty="0"/>
              <a:t>(), which has its own aesthetics: the lower and upper limits of the vertical lines that we call error bars. </a:t>
            </a:r>
          </a:p>
          <a:p>
            <a:endParaRPr lang="en-US" dirty="0"/>
          </a:p>
          <a:p>
            <a:r>
              <a:rPr lang="en-US" dirty="0"/>
              <a:t>These limits are called </a:t>
            </a:r>
            <a:r>
              <a:rPr lang="en-US" dirty="0" err="1">
                <a:solidFill>
                  <a:srgbClr val="0432FF"/>
                </a:solidFill>
              </a:rPr>
              <a:t>ymin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ymax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Each vertical line is made by placing a line between these limits, passing through </a:t>
            </a:r>
            <a:r>
              <a:rPr lang="en-US" i="1" dirty="0" err="1"/>
              <a:t>meanGrow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31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76200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Cow Growth Data-Plot Mean/SE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532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sumMoo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supplement,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</a:t>
            </a:r>
            <a:r>
              <a:rPr lang="en-US" sz="2000" dirty="0" err="1">
                <a:solidFill>
                  <a:srgbClr val="00B050"/>
                </a:solidFill>
              </a:rPr>
              <a:t>colour</a:t>
            </a:r>
            <a:r>
              <a:rPr lang="en-US" sz="2000" dirty="0"/>
              <a:t> = diet, </a:t>
            </a:r>
            <a:r>
              <a:rPr lang="en-US" sz="2000" dirty="0">
                <a:solidFill>
                  <a:srgbClr val="00B050"/>
                </a:solidFill>
              </a:rPr>
              <a:t>group</a:t>
            </a:r>
            <a:r>
              <a:rPr lang="en-US" sz="2000" dirty="0"/>
              <a:t> = diet))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geom_line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00B050"/>
                </a:solidFill>
              </a:rPr>
              <a:t>ymin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- </a:t>
            </a:r>
            <a:r>
              <a:rPr lang="en-US" sz="2000" dirty="0" err="1"/>
              <a:t>seGrow</a:t>
            </a:r>
            <a:r>
              <a:rPr lang="en-US" sz="2000" dirty="0"/>
              <a:t>,</a:t>
            </a:r>
          </a:p>
          <a:p>
            <a:pPr marL="0" indent="0">
              <a:buNone/>
            </a:pPr>
            <a:r>
              <a:rPr lang="en-US" sz="2000" dirty="0"/>
              <a:t>			</a:t>
            </a:r>
            <a:r>
              <a:rPr lang="en-US" sz="2000" dirty="0" err="1">
                <a:solidFill>
                  <a:srgbClr val="00B050"/>
                </a:solidFill>
              </a:rPr>
              <a:t>ymax</a:t>
            </a:r>
            <a:r>
              <a:rPr lang="en-US" sz="2000" dirty="0"/>
              <a:t> = </a:t>
            </a:r>
            <a:r>
              <a:rPr lang="en-US" sz="2000" dirty="0" err="1"/>
              <a:t>meanGrow</a:t>
            </a:r>
            <a:r>
              <a:rPr lang="en-US" sz="2000" dirty="0"/>
              <a:t> + </a:t>
            </a:r>
            <a:r>
              <a:rPr lang="en-US" sz="2000" dirty="0" err="1"/>
              <a:t>seGrow</a:t>
            </a:r>
            <a:r>
              <a:rPr lang="en-US" sz="2000" dirty="0"/>
              <a:t>), </a:t>
            </a:r>
            <a:r>
              <a:rPr lang="en-US" sz="2000" dirty="0">
                <a:solidFill>
                  <a:srgbClr val="00B050"/>
                </a:solidFill>
              </a:rPr>
              <a:t>width</a:t>
            </a:r>
            <a:r>
              <a:rPr lang="en-US" sz="2000" dirty="0"/>
              <a:t> = 0.1)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2261435-3E02-BB4B-9191-D8559EDFC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0"/>
            <a:ext cx="5334000" cy="3810000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28D9EB4-1A80-665E-309E-836C42362F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38200" y="2819401"/>
            <a:ext cx="4038600" cy="838199"/>
          </a:xfrm>
          <a:prstGeom prst="bentConnector3">
            <a:avLst>
              <a:gd name="adj1" fmla="val 916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812009-198D-CE58-8C14-F4DF9620794C}"/>
              </a:ext>
            </a:extLst>
          </p:cNvPr>
          <p:cNvSpPr txBox="1"/>
          <p:nvPr/>
        </p:nvSpPr>
        <p:spPr>
          <a:xfrm>
            <a:off x="152400" y="5257801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Reminder: We are passing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 our summarized data to use in plotting</a:t>
            </a:r>
          </a:p>
        </p:txBody>
      </p:sp>
    </p:spTree>
    <p:extLst>
      <p:ext uri="{BB962C8B-B14F-4D97-AF65-F5344CB8AC3E}">
        <p14:creationId xmlns:p14="http://schemas.microsoft.com/office/powerpoint/2010/main" val="5555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6E24-0F9B-E546-B032-8059B313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about post-hoc tests like the CLD comparisons we did in 1-WAY ANOVA?</a:t>
            </a:r>
          </a:p>
          <a:p>
            <a:r>
              <a:rPr lang="en-US" dirty="0"/>
              <a:t>These are slightly different because now they are in context of the interaction.</a:t>
            </a:r>
          </a:p>
          <a:p>
            <a:r>
              <a:rPr lang="en-US" dirty="0" err="1">
                <a:solidFill>
                  <a:srgbClr val="0432FF"/>
                </a:solidFill>
              </a:rPr>
              <a:t>Zar</a:t>
            </a:r>
            <a:r>
              <a:rPr lang="en-US" dirty="0">
                <a:solidFill>
                  <a:srgbClr val="0432FF"/>
                </a:solidFill>
              </a:rPr>
              <a:t> (1999; 4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Ed. p. 244) Biostatistical Analysis. “</a:t>
            </a:r>
            <a:r>
              <a:rPr lang="en-US" i="1" dirty="0">
                <a:solidFill>
                  <a:srgbClr val="0432FF"/>
                </a:solidFill>
              </a:rPr>
              <a:t>If there is a significant interaction between the two factors (in a 2-way ANOVA) , then the means of factor levels should not be compared. Instead, multiple comparison testing may be performed among cells</a:t>
            </a:r>
            <a:r>
              <a:rPr lang="en-US" dirty="0">
                <a:solidFill>
                  <a:srgbClr val="0432FF"/>
                </a:solidFill>
              </a:rPr>
              <a:t>” </a:t>
            </a:r>
          </a:p>
          <a:p>
            <a:r>
              <a:rPr lang="en-US" dirty="0"/>
              <a:t>Cells under this definition are the combinations of levels of the 2 factors (diet * supplement)</a:t>
            </a:r>
          </a:p>
          <a:p>
            <a:r>
              <a:rPr lang="en-US" dirty="0"/>
              <a:t>Recall the p-value for the interaction between </a:t>
            </a:r>
            <a:r>
              <a:rPr lang="en-US" dirty="0">
                <a:solidFill>
                  <a:srgbClr val="0432FF"/>
                </a:solidFill>
              </a:rPr>
              <a:t>diet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supplement </a:t>
            </a:r>
            <a:r>
              <a:rPr lang="en-US" dirty="0"/>
              <a:t>was 0.91. OK to compare means of factor levels.</a:t>
            </a:r>
          </a:p>
        </p:txBody>
      </p:sp>
    </p:spTree>
    <p:extLst>
      <p:ext uri="{BB962C8B-B14F-4D97-AF65-F5344CB8AC3E}">
        <p14:creationId xmlns:p14="http://schemas.microsoft.com/office/powerpoint/2010/main" val="1293963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diet)%&gt;%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(diet)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269740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diet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34290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#diet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</a:t>
            </a:r>
          </a:p>
          <a:p>
            <a:r>
              <a:rPr lang="en-US" dirty="0"/>
              <a:t>#barley 	24.4 	0.328 	36 	23.8 	25.1 	     c </a:t>
            </a:r>
          </a:p>
          <a:p>
            <a:r>
              <a:rPr lang="en-US" dirty="0"/>
              <a:t>#oats 	21.3 	0.328 	36 	20.7 	22.0 	   b </a:t>
            </a:r>
          </a:p>
          <a:p>
            <a:r>
              <a:rPr lang="en-US" dirty="0"/>
              <a:t>#wheat 	18.4 	0.328 	36 	17.8 	19.1 	a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supplement </a:t>
            </a:r>
            <a:r>
              <a:rPr lang="en-US" dirty="0"/>
              <a:t>Confidence level used: 0.95 P #value adjustment: </a:t>
            </a:r>
            <a:r>
              <a:rPr lang="en-US" dirty="0" err="1"/>
              <a:t>tukey</a:t>
            </a:r>
            <a:r>
              <a:rPr lang="en-US" dirty="0"/>
              <a:t> method for comparing a family of 3 estimates significance #level used: alpha = 0.05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848871" y="5737324"/>
            <a:ext cx="767485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All marginal means for ‘diet’ are different from one another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on a pairwise basis</a:t>
            </a:r>
          </a:p>
        </p:txBody>
      </p:sp>
    </p:spTree>
    <p:extLst>
      <p:ext uri="{BB962C8B-B14F-4D97-AF65-F5344CB8AC3E}">
        <p14:creationId xmlns:p14="http://schemas.microsoft.com/office/powerpoint/2010/main" val="286705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6021-61B1-5940-BBBC-C1431139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Post-hoc Comparisons after 2-Way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EAC4-8DA4-9A47-868C-E22B7332A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emmeans</a:t>
            </a:r>
            <a:r>
              <a:rPr lang="en-US" dirty="0"/>
              <a:t>(</a:t>
            </a:r>
            <a:r>
              <a:rPr lang="en-US" dirty="0" err="1"/>
              <a:t>model_cow</a:t>
            </a:r>
            <a:r>
              <a:rPr lang="en-US" dirty="0"/>
              <a:t>, pairwise ~ supplement)%&gt;%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>
                <a:solidFill>
                  <a:srgbClr val="C00000"/>
                </a:solidFill>
              </a:rPr>
              <a:t>cld</a:t>
            </a:r>
            <a:r>
              <a:rPr lang="en-US" dirty="0"/>
              <a:t>(Letters=letters) %&gt;% </a:t>
            </a:r>
          </a:p>
          <a:p>
            <a:pPr marL="0" indent="0">
              <a:buNone/>
            </a:pPr>
            <a:r>
              <a:rPr lang="en-US" dirty="0"/>
              <a:t>  	</a:t>
            </a:r>
            <a:r>
              <a:rPr lang="en-US" dirty="0">
                <a:solidFill>
                  <a:srgbClr val="C00000"/>
                </a:solidFill>
              </a:rPr>
              <a:t>arrange</a:t>
            </a:r>
            <a:r>
              <a:rPr lang="en-US" dirty="0"/>
              <a:t>(supplement) </a:t>
            </a:r>
            <a:r>
              <a:rPr lang="en-US" dirty="0">
                <a:solidFill>
                  <a:srgbClr val="00B050"/>
                </a:solidFill>
              </a:rPr>
              <a:t>#so order matches our re-order with control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E11F-28BF-DC4D-B339-F4523D68F969}"/>
              </a:ext>
            </a:extLst>
          </p:cNvPr>
          <p:cNvSpPr txBox="1"/>
          <p:nvPr/>
        </p:nvSpPr>
        <p:spPr>
          <a:xfrm>
            <a:off x="2514600" y="838200"/>
            <a:ext cx="37012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For the supplement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6A90E-F1E7-764A-9DDE-05F2A4B4468C}"/>
              </a:ext>
            </a:extLst>
          </p:cNvPr>
          <p:cNvSpPr txBox="1"/>
          <p:nvPr/>
        </p:nvSpPr>
        <p:spPr>
          <a:xfrm>
            <a:off x="609600" y="289113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#supplement 	</a:t>
            </a:r>
            <a:r>
              <a:rPr lang="en-US" dirty="0" err="1"/>
              <a:t>emmean</a:t>
            </a:r>
            <a:r>
              <a:rPr lang="en-US" dirty="0"/>
              <a:t> 	SE 	</a:t>
            </a:r>
            <a:r>
              <a:rPr lang="en-US" dirty="0" err="1"/>
              <a:t>df</a:t>
            </a:r>
            <a:r>
              <a:rPr lang="en-US" dirty="0"/>
              <a:t> 	</a:t>
            </a:r>
            <a:r>
              <a:rPr lang="en-US" dirty="0" err="1"/>
              <a:t>lower.CL</a:t>
            </a:r>
            <a:r>
              <a:rPr lang="en-US" dirty="0"/>
              <a:t> 	</a:t>
            </a:r>
            <a:r>
              <a:rPr lang="en-US" dirty="0" err="1"/>
              <a:t>upper.CL</a:t>
            </a:r>
            <a:r>
              <a:rPr lang="en-US" dirty="0"/>
              <a:t> 	.group </a:t>
            </a:r>
          </a:p>
          <a:p>
            <a:r>
              <a:rPr lang="en-US" dirty="0"/>
              <a:t>#control 		20.4 	0.379 	36 	19.6 	21.2 	a </a:t>
            </a:r>
          </a:p>
          <a:p>
            <a:r>
              <a:rPr lang="en-US" dirty="0"/>
              <a:t>#</a:t>
            </a:r>
            <a:r>
              <a:rPr lang="en-US" dirty="0" err="1"/>
              <a:t>agrimore</a:t>
            </a:r>
            <a:r>
              <a:rPr lang="en-US" dirty="0"/>
              <a:t> 	23.1 	0.379 	36 	22.3 	23.9 	   b </a:t>
            </a:r>
          </a:p>
          <a:p>
            <a:r>
              <a:rPr lang="en-US" dirty="0"/>
              <a:t>#</a:t>
            </a:r>
            <a:r>
              <a:rPr lang="en-US" dirty="0" err="1"/>
              <a:t>supergain</a:t>
            </a:r>
            <a:r>
              <a:rPr lang="en-US" dirty="0"/>
              <a:t> 	19.7 	0.379 	36 	18.9 	20.5 	a </a:t>
            </a:r>
          </a:p>
          <a:p>
            <a:r>
              <a:rPr lang="en-US" dirty="0"/>
              <a:t>#</a:t>
            </a:r>
            <a:r>
              <a:rPr lang="en-US" dirty="0" err="1"/>
              <a:t>supersupp</a:t>
            </a:r>
            <a:r>
              <a:rPr lang="en-US" dirty="0"/>
              <a:t> 	22.4 	0.379 	36 	1.6 	23.1 	   b </a:t>
            </a:r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>
                <a:solidFill>
                  <a:srgbClr val="00B050"/>
                </a:solidFill>
              </a:rPr>
              <a:t>Results are averaged over the levels of: </a:t>
            </a:r>
            <a:r>
              <a:rPr lang="en-US" b="1" dirty="0">
                <a:solidFill>
                  <a:srgbClr val="00B050"/>
                </a:solidFill>
              </a:rPr>
              <a:t>diet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Confidence level used: 0.95 P value #adjustment: </a:t>
            </a:r>
            <a:r>
              <a:rPr lang="en-US" dirty="0" err="1"/>
              <a:t>tukey</a:t>
            </a:r>
            <a:r>
              <a:rPr lang="en-US" dirty="0"/>
              <a:t> method for comparing a family of 4 estimates significance level #used: alpha = 0.05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7D9BC-CB9C-CA46-81F8-D4BA4C49F310}"/>
              </a:ext>
            </a:extLst>
          </p:cNvPr>
          <p:cNvSpPr txBox="1"/>
          <p:nvPr/>
        </p:nvSpPr>
        <p:spPr>
          <a:xfrm>
            <a:off x="620271" y="5624393"/>
            <a:ext cx="80665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Two groups of significant comparisons for ‘supplement’ on a pairwise basis.</a:t>
            </a:r>
          </a:p>
        </p:txBody>
      </p:sp>
    </p:spTree>
    <p:extLst>
      <p:ext uri="{BB962C8B-B14F-4D97-AF65-F5344CB8AC3E}">
        <p14:creationId xmlns:p14="http://schemas.microsoft.com/office/powerpoint/2010/main" val="31748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44DAA-ED8D-DB47-8F4F-4B6FA84E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29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532E-1061-BC47-BEE0-C85A3FFD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Overall</a:t>
            </a:r>
            <a:r>
              <a:rPr lang="en-US" sz="2400" u="sng" dirty="0"/>
              <a:t> Results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“We tested the hypothesis that the effect of diet supplement on bovine weight gain depended on cereal diet. We found an influence of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(F = 83.5; </a:t>
            </a:r>
            <a:r>
              <a:rPr lang="en-US" sz="2400" dirty="0" err="1"/>
              <a:t>df</a:t>
            </a:r>
            <a:r>
              <a:rPr lang="en-US" sz="2400" dirty="0"/>
              <a:t> = 2,36; P &lt; 0.0001) and </a:t>
            </a:r>
            <a:r>
              <a:rPr lang="en-US" sz="2400" dirty="0">
                <a:solidFill>
                  <a:srgbClr val="0432FF"/>
                </a:solidFill>
              </a:rPr>
              <a:t>supplement</a:t>
            </a:r>
            <a:r>
              <a:rPr lang="en-US" sz="2400" dirty="0"/>
              <a:t> type (F = 17.8; </a:t>
            </a:r>
            <a:r>
              <a:rPr lang="en-US" sz="2400" dirty="0" err="1"/>
              <a:t>df</a:t>
            </a:r>
            <a:r>
              <a:rPr lang="en-US" sz="2400" dirty="0"/>
              <a:t> = 3,36; P &lt; 0.0001) on bovine </a:t>
            </a:r>
            <a:r>
              <a:rPr lang="en-US" sz="2400" dirty="0">
                <a:solidFill>
                  <a:srgbClr val="0432FF"/>
                </a:solidFill>
              </a:rPr>
              <a:t>weight gain</a:t>
            </a:r>
            <a:r>
              <a:rPr lang="en-US" sz="2400" dirty="0"/>
              <a:t>. We found no evidence to support the presence of an </a:t>
            </a:r>
            <a:r>
              <a:rPr lang="en-US" sz="2400" dirty="0">
                <a:solidFill>
                  <a:srgbClr val="00B050"/>
                </a:solidFill>
              </a:rPr>
              <a:t>interaction</a:t>
            </a:r>
            <a:r>
              <a:rPr lang="en-US" sz="2400" dirty="0"/>
              <a:t> between diet and  supplement (F = 0.33; </a:t>
            </a:r>
            <a:r>
              <a:rPr lang="en-US" sz="2400" dirty="0" err="1"/>
              <a:t>df</a:t>
            </a:r>
            <a:r>
              <a:rPr lang="en-US" sz="2400" dirty="0"/>
              <a:t> = 6, 36; p = 0.92).”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Recap </a:t>
            </a:r>
            <a:r>
              <a:rPr lang="en-US" sz="2400" u="sng" dirty="0">
                <a:solidFill>
                  <a:srgbClr val="7030A0"/>
                </a:solidFill>
              </a:rPr>
              <a:t>Pairwise</a:t>
            </a:r>
            <a:r>
              <a:rPr lang="en-US" sz="2400" u="sng" dirty="0"/>
              <a:t> Comparisons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“Means for the </a:t>
            </a:r>
            <a:r>
              <a:rPr lang="en-US" sz="2400" dirty="0">
                <a:solidFill>
                  <a:srgbClr val="0432FF"/>
                </a:solidFill>
              </a:rPr>
              <a:t>diet</a:t>
            </a:r>
            <a:r>
              <a:rPr lang="en-US" sz="2400" dirty="0"/>
              <a:t> treatment differed from one another on a pairwise basis, and the control group and </a:t>
            </a:r>
            <a:r>
              <a:rPr lang="en-US" sz="2400" dirty="0" err="1"/>
              <a:t>supergain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supplements</a:t>
            </a:r>
            <a:r>
              <a:rPr lang="en-US" sz="2400" dirty="0"/>
              <a:t> produced less growth than the </a:t>
            </a:r>
            <a:r>
              <a:rPr lang="en-US" sz="2400" dirty="0" err="1"/>
              <a:t>agrimore</a:t>
            </a:r>
            <a:r>
              <a:rPr lang="en-US" sz="2400" dirty="0"/>
              <a:t> or </a:t>
            </a:r>
            <a:r>
              <a:rPr lang="en-US" sz="2400" dirty="0" err="1"/>
              <a:t>supersupp</a:t>
            </a:r>
            <a:r>
              <a:rPr lang="en-US" sz="2400" dirty="0"/>
              <a:t> supplements.”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(For now, no need to compare combinations of diet * supplement; this changes a lot when we have sig. vs. non-sig. interaction)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14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867400" cy="55324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two grey dots indicate the </a:t>
            </a:r>
            <a:r>
              <a:rPr lang="en-US" dirty="0">
                <a:solidFill>
                  <a:srgbClr val="0432FF"/>
                </a:solidFill>
              </a:rPr>
              <a:t>main effect </a:t>
            </a:r>
            <a:r>
              <a:rPr lang="en-US" dirty="0"/>
              <a:t>means for Factor A.  Their height is pretty much the same, so there would be no main effect for Factor A.</a:t>
            </a:r>
          </a:p>
          <a:p>
            <a:endParaRPr lang="en-US" dirty="0"/>
          </a:p>
          <a:p>
            <a:r>
              <a:rPr lang="en-US" dirty="0"/>
              <a:t>The two grey </a:t>
            </a:r>
            <a:r>
              <a:rPr lang="en-US" dirty="0" err="1"/>
              <a:t>Xs</a:t>
            </a:r>
            <a:r>
              <a:rPr lang="en-US" dirty="0"/>
              <a:t> indicate the </a:t>
            </a:r>
            <a:r>
              <a:rPr lang="en-US" dirty="0">
                <a:solidFill>
                  <a:srgbClr val="0432FF"/>
                </a:solidFill>
              </a:rPr>
              <a:t>main effect</a:t>
            </a:r>
            <a:r>
              <a:rPr lang="en-US" dirty="0"/>
              <a:t> means for Factor B.  Sure, the B1 mean is slightly higher than the B2 mean, but not by much.  In most data sets, this difference would not be significant.</a:t>
            </a:r>
          </a:p>
          <a:p>
            <a:endParaRPr lang="en-US" dirty="0"/>
          </a:p>
          <a:p>
            <a:r>
              <a:rPr lang="en-US" dirty="0"/>
              <a:t>But there clearly is an </a:t>
            </a:r>
            <a:r>
              <a:rPr lang="en-US" dirty="0">
                <a:solidFill>
                  <a:srgbClr val="FF0000"/>
                </a:solidFill>
              </a:rPr>
              <a:t>interaction</a:t>
            </a:r>
            <a:r>
              <a:rPr lang="en-US" dirty="0"/>
              <a:t>.  The difference in the B1 means is clearly different at A1 than it is at A2 (one difference is positive, the other negative).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F8AB1-23D7-C043-B0FA-F7568685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ANOVA-Elevated CO</a:t>
            </a:r>
            <a:r>
              <a:rPr lang="en-US" baseline="-25000" dirty="0"/>
              <a:t>2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0D75-62C4-9449-91F5-63CBA630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?CO2 for background information</a:t>
            </a:r>
          </a:p>
          <a:p>
            <a:r>
              <a:rPr lang="en-US" dirty="0">
                <a:hlinkClick r:id="rId2"/>
              </a:rPr>
              <a:t>http://en.wikipedia.org/wiki/Echinochloa_crus-galli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 data frame has 84 rows and 5 columns of data from an experiment on the cold tolerance of the grass species </a:t>
            </a:r>
            <a:r>
              <a:rPr lang="en-US" i="1" dirty="0" err="1"/>
              <a:t>Echinochloa</a:t>
            </a:r>
            <a:r>
              <a:rPr lang="en-US" i="1" dirty="0"/>
              <a:t> crus-</a:t>
            </a:r>
            <a:r>
              <a:rPr lang="en-US" i="1" dirty="0" err="1"/>
              <a:t>galli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 CO</a:t>
            </a:r>
            <a:r>
              <a:rPr lang="en-US" baseline="-25000" dirty="0"/>
              <a:t>2</a:t>
            </a:r>
            <a:r>
              <a:rPr lang="en-US" dirty="0"/>
              <a:t>​ uptake of six plants from </a:t>
            </a:r>
            <a:r>
              <a:rPr lang="en-US" dirty="0">
                <a:solidFill>
                  <a:srgbClr val="0432FF"/>
                </a:solidFill>
              </a:rPr>
              <a:t>Quebec</a:t>
            </a:r>
            <a:r>
              <a:rPr lang="en-US" dirty="0"/>
              <a:t> and six plants from </a:t>
            </a:r>
            <a:r>
              <a:rPr lang="en-US" dirty="0">
                <a:solidFill>
                  <a:srgbClr val="0432FF"/>
                </a:solidFill>
              </a:rPr>
              <a:t>Mississippi</a:t>
            </a:r>
            <a:r>
              <a:rPr lang="en-US" dirty="0"/>
              <a:t> was measured at several levels of ambient CO</a:t>
            </a:r>
            <a:r>
              <a:rPr lang="en-US" baseline="-25000" dirty="0"/>
              <a:t>2</a:t>
            </a:r>
            <a:r>
              <a:rPr lang="en-US" dirty="0"/>
              <a:t>​​ concentration. </a:t>
            </a:r>
          </a:p>
          <a:p>
            <a:r>
              <a:rPr lang="en-US" dirty="0"/>
              <a:t>Half the plants of each type were </a:t>
            </a:r>
            <a:r>
              <a:rPr lang="en-US" dirty="0">
                <a:solidFill>
                  <a:srgbClr val="0432FF"/>
                </a:solidFill>
              </a:rPr>
              <a:t>chilled</a:t>
            </a:r>
            <a:r>
              <a:rPr lang="en-US" dirty="0"/>
              <a:t> overnight before the experiment was conducted (half </a:t>
            </a:r>
            <a:r>
              <a:rPr lang="en-US" dirty="0">
                <a:solidFill>
                  <a:srgbClr val="0432FF"/>
                </a:solidFill>
              </a:rPr>
              <a:t>nonchilled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7944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Plot Data with Boxplot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(CO2, </a:t>
            </a:r>
            <a:r>
              <a:rPr lang="en-US" sz="2400" dirty="0" err="1"/>
              <a:t>aes</a:t>
            </a:r>
            <a:r>
              <a:rPr lang="en-US" sz="2400" dirty="0"/>
              <a:t>(Type, uptake, fill=Treatment)) +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EF2A2-28A1-4647-B3FD-57C385C87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95600"/>
            <a:ext cx="60526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5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Point Plot with ‘jitter’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 err="1">
                <a:solidFill>
                  <a:srgbClr val="C00000"/>
                </a:solidFill>
              </a:rPr>
              <a:t>geom_jitter</a:t>
            </a:r>
            <a:r>
              <a:rPr lang="en-US" sz="2000" dirty="0"/>
              <a:t>(width = .05, size=3)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DA635-3ADB-5A64-A9FD-253D8D90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95600"/>
            <a:ext cx="5029200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0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CD28-A4C7-E94E-AD60-A3466FC4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Plot Points (no summary req.)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33A1-9059-FC40-8433-EF0C723E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CO2 %&gt;% 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 = Type,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 = uptake, </a:t>
            </a:r>
            <a:r>
              <a:rPr lang="en-US" sz="2000" dirty="0" err="1"/>
              <a:t>colour</a:t>
            </a:r>
            <a:r>
              <a:rPr lang="en-US" sz="2000" dirty="0"/>
              <a:t> = Treatment, group = Treatment))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geom_point</a:t>
            </a:r>
            <a:r>
              <a:rPr lang="en-US" sz="2000" dirty="0"/>
              <a:t>()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"point”, size=5)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stat_summary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fun</a:t>
            </a:r>
            <a:r>
              <a:rPr lang="en-US" sz="2000" dirty="0"/>
              <a:t> = mean, </a:t>
            </a:r>
            <a:r>
              <a:rPr lang="en-US" sz="2000" dirty="0" err="1"/>
              <a:t>geom</a:t>
            </a:r>
            <a:r>
              <a:rPr lang="en-US" sz="2000" dirty="0"/>
              <a:t> = "line")</a:t>
            </a:r>
          </a:p>
          <a:p>
            <a:pPr marL="0" indent="0">
              <a:buNone/>
            </a:pPr>
            <a:r>
              <a:rPr lang="en-US" sz="2400" dirty="0"/>
              <a:t>#this doesn’t help us visualize significant differences very well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8C9CC-F9C2-D53B-6F38-7B842B26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19379"/>
            <a:ext cx="5029200" cy="36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4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EE2AB-684E-704A-A93B-BC6186D0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summary_CO2 &lt;- CO2 %&gt;%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(Type, Treatment) %&gt;%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mean_uptake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(uptake),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=</a:t>
            </a:r>
            <a:r>
              <a:rPr lang="en-US" dirty="0">
                <a:solidFill>
                  <a:srgbClr val="C00000"/>
                </a:solidFill>
              </a:rPr>
              <a:t>n</a:t>
            </a:r>
            <a:r>
              <a:rPr lang="en-US" dirty="0"/>
              <a:t>(),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		</a:t>
            </a:r>
            <a:r>
              <a:rPr lang="en-US" dirty="0" err="1">
                <a:solidFill>
                  <a:srgbClr val="00B050"/>
                </a:solidFill>
              </a:rPr>
              <a:t>se_uptake</a:t>
            </a:r>
            <a:r>
              <a:rPr lang="en-US" dirty="0"/>
              <a:t>=</a:t>
            </a:r>
            <a:r>
              <a:rPr lang="en-US" dirty="0" err="1">
                <a:solidFill>
                  <a:srgbClr val="C00000"/>
                </a:solidFill>
              </a:rPr>
              <a:t>sd</a:t>
            </a:r>
            <a:r>
              <a:rPr lang="en-US" dirty="0"/>
              <a:t>(uptake)/</a:t>
            </a:r>
            <a:r>
              <a:rPr lang="en-US" dirty="0">
                <a:solidFill>
                  <a:srgbClr val="C00000"/>
                </a:solidFill>
              </a:rPr>
              <a:t>sqrt</a:t>
            </a:r>
            <a:r>
              <a:rPr lang="en-US" dirty="0"/>
              <a:t>(n))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&gt; summary_CO2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A </a:t>
            </a:r>
            <a:r>
              <a:rPr lang="en-US" sz="2600" dirty="0" err="1"/>
              <a:t>tibble</a:t>
            </a:r>
            <a:r>
              <a:rPr lang="en-US" sz="2600" dirty="0"/>
              <a:t>: 4 ×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 Groups:   Type [2]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#Type        Treatment  	</a:t>
            </a:r>
            <a:r>
              <a:rPr lang="en-US" sz="2600" dirty="0" err="1"/>
              <a:t>mean_uptake</a:t>
            </a:r>
            <a:r>
              <a:rPr lang="en-US" sz="2600" dirty="0"/>
              <a:t>     n 	</a:t>
            </a:r>
            <a:r>
              <a:rPr lang="en-US" sz="2600" dirty="0" err="1"/>
              <a:t>se_uptake</a:t>
            </a: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#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fct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       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		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     &lt;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dbl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#1 Quebec      nonchilled	35.3    		21     	2.09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#2 Quebec      chilled           	31.8    		21     	2.10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#3 Mississippi nonchilled	26.0    		21     	1.62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#4 Mississippi chilled		15.8    		21     	0.886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1DCE1-9578-0C41-9BCD-FC2518D2B85C}"/>
              </a:ext>
            </a:extLst>
          </p:cNvPr>
          <p:cNvSpPr txBox="1"/>
          <p:nvPr/>
        </p:nvSpPr>
        <p:spPr>
          <a:xfrm>
            <a:off x="5562600" y="2489033"/>
            <a:ext cx="2590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2FF"/>
                </a:solidFill>
              </a:rPr>
              <a:t>Summarize data before plotting</a:t>
            </a:r>
          </a:p>
        </p:txBody>
      </p:sp>
    </p:spTree>
    <p:extLst>
      <p:ext uri="{BB962C8B-B14F-4D97-AF65-F5344CB8AC3E}">
        <p14:creationId xmlns:p14="http://schemas.microsoft.com/office/powerpoint/2010/main" val="4162552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Plot Using Summary Data and </a:t>
            </a:r>
            <a:r>
              <a:rPr lang="en-US" dirty="0" err="1"/>
              <a:t>Barchart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8915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C582-40AF-6545-80DE-08EF4FB7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19399"/>
            <a:ext cx="6172200" cy="38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2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dirty="0" err="1"/>
              <a:t>Rstudio</a:t>
            </a:r>
            <a:r>
              <a:rPr lang="en-US" sz="2000" dirty="0"/>
              <a:t>, you can reformat unwieldy, chunks of code.</a:t>
            </a:r>
          </a:p>
          <a:p>
            <a:pPr marL="0" indent="0">
              <a:buNone/>
            </a:pPr>
            <a:r>
              <a:rPr lang="en-US" sz="2000" dirty="0"/>
              <a:t>	- Select the code you want to format</a:t>
            </a:r>
          </a:p>
          <a:p>
            <a:pPr marL="0" indent="0">
              <a:buNone/>
            </a:pPr>
            <a:r>
              <a:rPr lang="en-US" sz="2000" dirty="0"/>
              <a:t>	- Code -&gt; Reformat Code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Takes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(x=Type, y=</a:t>
            </a:r>
            <a:r>
              <a:rPr lang="en-US" sz="2000" dirty="0" err="1"/>
              <a:t>mean_uptake</a:t>
            </a:r>
            <a:r>
              <a:rPr lang="en-US" sz="2000" dirty="0"/>
              <a:t>, fill=Treatment)) +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(stat="identity", color="black", position=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=</a:t>
            </a:r>
            <a:r>
              <a:rPr lang="en-US" sz="2000" dirty="0" err="1"/>
              <a:t>mean_uptake-se_uptake</a:t>
            </a:r>
            <a:r>
              <a:rPr lang="en-US" sz="2000" dirty="0"/>
              <a:t>, 	</a:t>
            </a:r>
            <a:r>
              <a:rPr lang="en-US" sz="2000" dirty="0" err="1"/>
              <a:t>ymax</a:t>
            </a:r>
            <a:r>
              <a:rPr lang="en-US" sz="2000" dirty="0"/>
              <a:t>=</a:t>
            </a:r>
            <a:r>
              <a:rPr lang="en-US" sz="2000" dirty="0" err="1"/>
              <a:t>mean_uptake+se_uptake</a:t>
            </a:r>
            <a:r>
              <a:rPr lang="en-US" sz="2000" dirty="0"/>
              <a:t>), width=.2, 	position=</a:t>
            </a:r>
            <a:r>
              <a:rPr lang="en-US" sz="2000" dirty="0" err="1"/>
              <a:t>position_dodge</a:t>
            </a:r>
            <a:r>
              <a:rPr lang="en-US" sz="2000" dirty="0"/>
              <a:t>(.9))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	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884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19"/>
            <a:ext cx="8458200" cy="944562"/>
          </a:xfrm>
        </p:spPr>
        <p:txBody>
          <a:bodyPr>
            <a:normAutofit/>
          </a:bodyPr>
          <a:lstStyle/>
          <a:p>
            <a:r>
              <a:rPr lang="en-US" dirty="0"/>
              <a:t>Reformat code if needed…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915400" cy="5280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</a:rPr>
              <a:t>And changes formatting to this: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plot_CO2 &lt;-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(summary_CO2,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(x = Type, y = </a:t>
            </a:r>
            <a:r>
              <a:rPr lang="en-US" sz="2000" dirty="0" err="1"/>
              <a:t>mean_uptake</a:t>
            </a:r>
            <a:r>
              <a:rPr lang="en-US" sz="2000" dirty="0"/>
              <a:t>, fill = Treatment))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geom_bar</a:t>
            </a:r>
            <a:r>
              <a:rPr lang="en-US" sz="2000" dirty="0"/>
              <a:t>(stat = "identity",</a:t>
            </a:r>
          </a:p>
          <a:p>
            <a:pPr marL="0" indent="0">
              <a:buNone/>
            </a:pPr>
            <a:r>
              <a:rPr lang="en-US" sz="2000" dirty="0"/>
              <a:t>           color = "black",</a:t>
            </a:r>
          </a:p>
          <a:p>
            <a:pPr marL="0" indent="0">
              <a:buNone/>
            </a:pPr>
            <a:r>
              <a:rPr lang="en-US" sz="2000" dirty="0"/>
              <a:t>           position = </a:t>
            </a:r>
            <a:r>
              <a:rPr lang="en-US" sz="2000" dirty="0" err="1"/>
              <a:t>position_dodge</a:t>
            </a:r>
            <a:r>
              <a:rPr lang="en-US" sz="2000" dirty="0"/>
              <a:t>())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geom_errorbar</a:t>
            </a: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 err="1">
                <a:solidFill>
                  <a:srgbClr val="C00000"/>
                </a:solidFill>
              </a:rPr>
              <a:t>aes</a:t>
            </a:r>
            <a:r>
              <a:rPr lang="en-US" sz="2000" dirty="0"/>
              <a:t>(</a:t>
            </a:r>
            <a:r>
              <a:rPr lang="en-US" sz="2000" dirty="0" err="1"/>
              <a:t>ymin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- </a:t>
            </a:r>
            <a:r>
              <a:rPr lang="en-US" sz="2000" dirty="0" err="1"/>
              <a:t>se_uptake</a:t>
            </a:r>
            <a:r>
              <a:rPr lang="en-US" sz="2000" dirty="0"/>
              <a:t>, </a:t>
            </a:r>
            <a:r>
              <a:rPr lang="en-US" sz="2000" dirty="0" err="1"/>
              <a:t>ymax</a:t>
            </a:r>
            <a:r>
              <a:rPr lang="en-US" sz="2000" dirty="0"/>
              <a:t> = </a:t>
            </a:r>
            <a:r>
              <a:rPr lang="en-US" sz="2000" dirty="0" err="1"/>
              <a:t>mean_uptake</a:t>
            </a:r>
            <a:r>
              <a:rPr lang="en-US" sz="2000" dirty="0"/>
              <a:t> + </a:t>
            </a:r>
            <a:r>
              <a:rPr lang="en-US" sz="2000" dirty="0" err="1"/>
              <a:t>se_uptake</a:t>
            </a:r>
            <a:r>
              <a:rPr lang="en-US" sz="2000" dirty="0"/>
              <a:t>),</a:t>
            </a:r>
          </a:p>
          <a:p>
            <a:pPr marL="0" indent="0">
              <a:buNone/>
            </a:pPr>
            <a:r>
              <a:rPr lang="en-US" sz="2000" dirty="0"/>
              <a:t>    width = .2,</a:t>
            </a:r>
          </a:p>
          <a:p>
            <a:pPr marL="0" indent="0">
              <a:buNone/>
            </a:pPr>
            <a:r>
              <a:rPr lang="en-US" sz="2000" dirty="0"/>
              <a:t>    position = </a:t>
            </a:r>
            <a:r>
              <a:rPr lang="en-US" sz="2000" dirty="0" err="1"/>
              <a:t>position_dodge</a:t>
            </a:r>
            <a:r>
              <a:rPr lang="en-US" sz="2000" dirty="0"/>
              <a:t>(.9)</a:t>
            </a:r>
          </a:p>
          <a:p>
            <a:pPr marL="0" indent="0">
              <a:buNone/>
            </a:pPr>
            <a:r>
              <a:rPr lang="en-US" sz="2000" dirty="0"/>
              <a:t>  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ylab</a:t>
            </a:r>
            <a:r>
              <a:rPr lang="en-US" sz="2000" dirty="0"/>
              <a:t>("CO2 uptake rates (</a:t>
            </a:r>
            <a:r>
              <a:rPr lang="en-US" sz="2000" dirty="0" err="1"/>
              <a:t>umol</a:t>
            </a:r>
            <a:r>
              <a:rPr lang="en-US" sz="2000" dirty="0"/>
              <a:t>/m^2 sec)") +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98253-CEB8-795C-4491-6E9395FED5F9}"/>
              </a:ext>
            </a:extLst>
          </p:cNvPr>
          <p:cNvSpPr txBox="1"/>
          <p:nvPr/>
        </p:nvSpPr>
        <p:spPr>
          <a:xfrm>
            <a:off x="2362200" y="6248400"/>
            <a:ext cx="660828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Only use if you think it helps you understand the flow of arguments</a:t>
            </a:r>
          </a:p>
        </p:txBody>
      </p:sp>
    </p:spTree>
    <p:extLst>
      <p:ext uri="{BB962C8B-B14F-4D97-AF65-F5344CB8AC3E}">
        <p14:creationId xmlns:p14="http://schemas.microsoft.com/office/powerpoint/2010/main" val="228163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26AA-9146-BC45-802F-112299DC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19"/>
            <a:ext cx="8229600" cy="944562"/>
          </a:xfrm>
        </p:spPr>
        <p:txBody>
          <a:bodyPr/>
          <a:lstStyle/>
          <a:p>
            <a:r>
              <a:rPr lang="en-US" dirty="0"/>
              <a:t>Plot Data Using Mean +/-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2347-AE6A-304A-9A38-0328D9B6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67581"/>
            <a:ext cx="95631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plot_CO2_2 &lt;- </a:t>
            </a:r>
            <a:r>
              <a:rPr lang="en-US" sz="1800" dirty="0" err="1">
                <a:solidFill>
                  <a:srgbClr val="C00000"/>
                </a:solidFill>
              </a:rPr>
              <a:t>ggplot</a:t>
            </a:r>
            <a:r>
              <a:rPr lang="en-US" sz="1800" dirty="0"/>
              <a:t>(data=summary_CO2, 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(x=Type, y=</a:t>
            </a:r>
            <a:r>
              <a:rPr lang="en-US" sz="1800" dirty="0" err="1"/>
              <a:t>mean_uptake</a:t>
            </a:r>
            <a:r>
              <a:rPr lang="en-US" sz="1800" dirty="0"/>
              <a:t>, group=Treatment, 	color=Treatment))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geom_point</a:t>
            </a:r>
            <a:r>
              <a:rPr lang="en-US" sz="1800" dirty="0"/>
              <a:t>(size = 5, 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  <a:r>
              <a:rPr lang="en-US" sz="1800" dirty="0">
                <a:solidFill>
                  <a:srgbClr val="7030A0"/>
                </a:solidFill>
              </a:rPr>
              <a:t>#offsets the point symbols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geom_line</a:t>
            </a:r>
            <a:r>
              <a:rPr lang="en-US" sz="1800" dirty="0"/>
              <a:t>(position=</a:t>
            </a:r>
            <a:r>
              <a:rPr lang="en-US" sz="1800" dirty="0" err="1"/>
              <a:t>position_dodge</a:t>
            </a:r>
            <a:r>
              <a:rPr lang="en-US" sz="1800" dirty="0"/>
              <a:t>(.25)) + 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geom_errorbar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aes</a:t>
            </a:r>
            <a:r>
              <a:rPr lang="en-US" sz="1800" dirty="0"/>
              <a:t>(</a:t>
            </a:r>
            <a:r>
              <a:rPr lang="en-US" sz="1800" dirty="0" err="1"/>
              <a:t>ymin</a:t>
            </a:r>
            <a:r>
              <a:rPr lang="en-US" sz="1800" dirty="0"/>
              <a:t>=</a:t>
            </a:r>
            <a:r>
              <a:rPr lang="en-US" sz="1800" dirty="0" err="1"/>
              <a:t>mean_uptake-se_uptake</a:t>
            </a:r>
            <a:r>
              <a:rPr lang="en-US" sz="1800" dirty="0"/>
              <a:t>, 	</a:t>
            </a:r>
            <a:r>
              <a:rPr lang="en-US" sz="1800" dirty="0" err="1"/>
              <a:t>ymax</a:t>
            </a:r>
            <a:r>
              <a:rPr lang="en-US" sz="1800" dirty="0"/>
              <a:t>=</a:t>
            </a:r>
            <a:r>
              <a:rPr lang="en-US" sz="1800" dirty="0" err="1"/>
              <a:t>mean_uptake+se_uptake</a:t>
            </a:r>
            <a:r>
              <a:rPr lang="en-US" sz="1800" dirty="0"/>
              <a:t>), width = 0.2, position=</a:t>
            </a:r>
            <a:r>
              <a:rPr lang="en-US" sz="1800" dirty="0" err="1"/>
              <a:t>position_dodge</a:t>
            </a:r>
            <a:r>
              <a:rPr lang="en-US" sz="1800" dirty="0"/>
              <a:t>(.25)) +</a:t>
            </a:r>
          </a:p>
          <a:p>
            <a:pPr marL="0" indent="0">
              <a:buNone/>
            </a:pPr>
            <a:r>
              <a:rPr lang="en-US" sz="1800" dirty="0"/>
              <a:t>  	</a:t>
            </a:r>
            <a:r>
              <a:rPr lang="en-US" sz="1800" dirty="0" err="1">
                <a:solidFill>
                  <a:srgbClr val="C00000"/>
                </a:solidFill>
              </a:rPr>
              <a:t>theme_bw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plot_CO2_2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965CC-B3CF-704E-96D3-A988E84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579889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24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"/>
            <a:ext cx="8229600" cy="944562"/>
          </a:xfrm>
        </p:spPr>
        <p:txBody>
          <a:bodyPr/>
          <a:lstStyle/>
          <a:p>
            <a:r>
              <a:rPr lang="en-US" dirty="0"/>
              <a:t>Define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77" y="964055"/>
            <a:ext cx="84582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model_CO2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(uptake ~ Type * Treatment, data=data_CO2)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(model_CO2)  # tests three null hypotheses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#Analysis of Variance Table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#Response: uptake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		</a:t>
            </a:r>
            <a:r>
              <a:rPr lang="en-US" sz="1600" dirty="0" err="1">
                <a:solidFill>
                  <a:srgbClr val="000000"/>
                </a:solidFill>
              </a:rPr>
              <a:t>Df</a:t>
            </a:r>
            <a:r>
              <a:rPr lang="en-US" sz="1600" dirty="0">
                <a:solidFill>
                  <a:srgbClr val="000000"/>
                </a:solidFill>
              </a:rPr>
              <a:t> 	Sum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Mean </a:t>
            </a:r>
            <a:r>
              <a:rPr lang="en-US" sz="1600" dirty="0" err="1">
                <a:solidFill>
                  <a:srgbClr val="000000"/>
                </a:solidFill>
              </a:rPr>
              <a:t>Sq</a:t>
            </a:r>
            <a:r>
              <a:rPr lang="en-US" sz="1600" dirty="0">
                <a:solidFill>
                  <a:srgbClr val="000000"/>
                </a:solidFill>
              </a:rPr>
              <a:t> 	F value   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(&gt;F)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#Type            	1 	365.5  	3365.5 	52.5086 	2.378e-10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#Treatment       	1  	988.1   	988.1 	15.4164 	0.0001817 ***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Type:Treatment</a:t>
            </a:r>
            <a:r>
              <a:rPr lang="en-US" sz="1600" dirty="0">
                <a:solidFill>
                  <a:srgbClr val="000000"/>
                </a:solidFill>
              </a:rPr>
              <a:t>  	1  	225.7   	225.7  	3.5218 	0.0642128 .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#Residuals      	80 	5127.6    	64.1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#---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#</a:t>
            </a: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838200" y="5884789"/>
            <a:ext cx="74608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Sig. effect of </a:t>
            </a:r>
            <a:r>
              <a:rPr lang="en-US" b="1" dirty="0">
                <a:solidFill>
                  <a:srgbClr val="0432FF"/>
                </a:solidFill>
              </a:rPr>
              <a:t>Type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b="1" dirty="0">
                <a:solidFill>
                  <a:srgbClr val="0432FF"/>
                </a:solidFill>
              </a:rPr>
              <a:t>Treatment</a:t>
            </a:r>
            <a:r>
              <a:rPr lang="en-US" dirty="0">
                <a:solidFill>
                  <a:srgbClr val="0432FF"/>
                </a:solidFill>
              </a:rPr>
              <a:t>, and borderline sig. effect of the </a:t>
            </a:r>
            <a:r>
              <a:rPr lang="en-US" b="1" dirty="0">
                <a:solidFill>
                  <a:srgbClr val="0432FF"/>
                </a:solidFill>
              </a:rPr>
              <a:t>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709854-9C32-4443-90DD-826E333879E8}"/>
              </a:ext>
            </a:extLst>
          </p:cNvPr>
          <p:cNvSpPr/>
          <p:nvPr/>
        </p:nvSpPr>
        <p:spPr>
          <a:xfrm>
            <a:off x="381000" y="2667000"/>
            <a:ext cx="7162800" cy="2819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0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rpreting Interactions when Main Effects are Not Significant - The  Analysis Factor">
            <a:extLst>
              <a:ext uri="{FF2B5EF4-FFF2-40B4-BE49-F238E27FC236}">
                <a16:creationId xmlns:a16="http://schemas.microsoft.com/office/drawing/2014/main" id="{4209F37B-802E-5D40-9C3C-F6A3875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320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 Linear Models to </a:t>
            </a:r>
            <a:r>
              <a:rPr lang="en-US" dirty="0" err="1"/>
              <a:t>Mult</a:t>
            </a:r>
            <a:r>
              <a:rPr lang="en-US" dirty="0"/>
              <a:t>.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20762"/>
            <a:ext cx="5867400" cy="5532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You’d say there is no </a:t>
            </a:r>
            <a:r>
              <a:rPr lang="en-US" i="1" dirty="0">
                <a:solidFill>
                  <a:srgbClr val="0432FF"/>
                </a:solidFill>
              </a:rPr>
              <a:t>overall</a:t>
            </a:r>
            <a:r>
              <a:rPr lang="en-US" dirty="0"/>
              <a:t> effect of either Factor A or Factor B, but there is an </a:t>
            </a:r>
            <a:r>
              <a:rPr lang="en-US" i="1" dirty="0">
                <a:solidFill>
                  <a:srgbClr val="0432FF"/>
                </a:solidFill>
              </a:rPr>
              <a:t>interaction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effect of B on the response variable is opposite, depending on the value of Factor A. (recall </a:t>
            </a:r>
            <a:r>
              <a:rPr lang="en-US" i="1" dirty="0"/>
              <a:t>contingent inference</a:t>
            </a:r>
            <a:r>
              <a:rPr lang="en-US" dirty="0"/>
              <a:t>; depends on…)</a:t>
            </a:r>
          </a:p>
          <a:p>
            <a:endParaRPr lang="en-US" dirty="0"/>
          </a:p>
          <a:p>
            <a:r>
              <a:rPr lang="en-US" dirty="0">
                <a:effectLst/>
              </a:rPr>
              <a:t>If there is evidence of a </a:t>
            </a:r>
            <a:r>
              <a:rPr lang="en-US" dirty="0">
                <a:solidFill>
                  <a:srgbClr val="C00000"/>
                </a:solidFill>
                <a:effectLst/>
              </a:rPr>
              <a:t>significant interaction</a:t>
            </a:r>
            <a:r>
              <a:rPr lang="en-US" dirty="0">
                <a:effectLst/>
              </a:rPr>
              <a:t> between A and B, comparisons of the mean treatment responses for A </a:t>
            </a:r>
            <a:r>
              <a:rPr lang="en-US" dirty="0">
                <a:solidFill>
                  <a:srgbClr val="0432FF"/>
                </a:solidFill>
                <a:effectLst/>
              </a:rPr>
              <a:t>must be conducted separately</a:t>
            </a:r>
            <a:r>
              <a:rPr lang="en-US" dirty="0">
                <a:effectLst/>
              </a:rPr>
              <a:t> for each level of B, because the differences in the treatment mean responses across the levels of A may differ, depending on the level of 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0B0E-59C0-0745-00A6-6A02BC1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44562"/>
          </a:xfrm>
        </p:spPr>
        <p:txBody>
          <a:bodyPr/>
          <a:lstStyle/>
          <a:p>
            <a:r>
              <a:rPr lang="en-US" dirty="0"/>
              <a:t>Summary of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CC96-6F88-DD79-5E87-3B0E53FC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266" y="685800"/>
            <a:ext cx="8479134" cy="5181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(model_CO2)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Call: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lm</a:t>
            </a:r>
            <a:r>
              <a:rPr lang="en-US" sz="1600" dirty="0">
                <a:solidFill>
                  <a:srgbClr val="000000"/>
                </a:solidFill>
              </a:rPr>
              <a:t>(formula = uptake ~ Type * Treatment, data = data_CO2)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Min      1Q  Median      3Q     Max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-22.452  -3.624   2.167   5.773  10.648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Coefficients: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                                 		Estimate 	Std. Error 	t value 	</a:t>
            </a:r>
            <a:r>
              <a:rPr lang="en-US" sz="1600" dirty="0" err="1">
                <a:solidFill>
                  <a:srgbClr val="000000"/>
                </a:solidFill>
              </a:rPr>
              <a:t>Pr</a:t>
            </a:r>
            <a:r>
              <a:rPr lang="en-US" sz="1600" dirty="0">
                <a:solidFill>
                  <a:srgbClr val="000000"/>
                </a:solidFill>
              </a:rPr>
              <a:t>(&gt;|t|)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(Intercept)                        	35.333      	1.747  	20.225  	&lt; 2e-16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</a:t>
            </a:r>
            <a:r>
              <a:rPr lang="en-US" sz="1600" dirty="0">
                <a:solidFill>
                  <a:srgbClr val="000000"/>
                </a:solidFill>
              </a:rPr>
              <a:t>                    	-9.381      	2.471  	-3.797 	0.000284 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Treatmentchilled</a:t>
            </a:r>
            <a:r>
              <a:rPr lang="en-US" sz="1600" dirty="0">
                <a:solidFill>
                  <a:srgbClr val="000000"/>
                </a:solidFill>
              </a:rPr>
              <a:t>                   	-3.581      	2.471  	-1.449 	0.151141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TypeMississippi:Treatmentchilled</a:t>
            </a:r>
            <a:r>
              <a:rPr lang="en-US" sz="1600" dirty="0">
                <a:solidFill>
                  <a:srgbClr val="000000"/>
                </a:solidFill>
              </a:rPr>
              <a:t>	-6.557      	3.494  	-1.877 	0.064213 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000000"/>
                </a:solidFill>
              </a:rPr>
              <a:t>Signif</a:t>
            </a:r>
            <a:r>
              <a:rPr lang="en-US" sz="1600" dirty="0">
                <a:solidFill>
                  <a:srgbClr val="000000"/>
                </a:solidFill>
              </a:rPr>
              <a:t>. codes:  0 ‘***’ 0.001 ‘**’ 0.01 ‘*’ 0.05 ‘.’ 0.1 ‘ ’ 1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Residual standard error: 8.006 on 80 degrees of freedom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Multiple R-squared:  0.4718,	Adjusted R-squared:  0.452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</a:rPr>
              <a:t>F-statistic: 23.82 on 3 and 80 DF,  p-value: 4.106e-11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3723B-38D5-49CD-16F7-BDCAFCCF46EE}"/>
              </a:ext>
            </a:extLst>
          </p:cNvPr>
          <p:cNvSpPr txBox="1"/>
          <p:nvPr/>
        </p:nvSpPr>
        <p:spPr>
          <a:xfrm>
            <a:off x="381000" y="6059269"/>
            <a:ext cx="83942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Coefficients tell you relative differences among the treatments; </a:t>
            </a:r>
            <a:r>
              <a:rPr lang="en-US" b="1" dirty="0">
                <a:solidFill>
                  <a:srgbClr val="0432FF"/>
                </a:solidFill>
              </a:rPr>
              <a:t>most useful part </a:t>
            </a:r>
            <a:r>
              <a:rPr lang="en-US" dirty="0">
                <a:solidFill>
                  <a:srgbClr val="0432FF"/>
                </a:solidFill>
              </a:rPr>
              <a:t>is the</a:t>
            </a:r>
          </a:p>
          <a:p>
            <a:r>
              <a:rPr lang="en-US" dirty="0">
                <a:solidFill>
                  <a:srgbClr val="0432FF"/>
                </a:solidFill>
              </a:rPr>
              <a:t>Full-model report (how this model with 3 predictor variables differs from a null model). 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5ED32FF-6FF3-1C4A-8288-4568B1B2DAAE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7010400" y="5715000"/>
            <a:ext cx="1764821" cy="667435"/>
          </a:xfrm>
          <a:prstGeom prst="bentConnector3">
            <a:avLst>
              <a:gd name="adj1" fmla="val -12953"/>
            </a:avLst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390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D284-E166-291A-4740-1FDE344E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4" y="0"/>
            <a:ext cx="8229600" cy="944562"/>
          </a:xfrm>
        </p:spPr>
        <p:txBody>
          <a:bodyPr/>
          <a:lstStyle/>
          <a:p>
            <a:r>
              <a:rPr lang="en-US" dirty="0"/>
              <a:t>Multiple Contrasts Using </a:t>
            </a:r>
            <a:r>
              <a:rPr lang="en-US" i="1" dirty="0" err="1"/>
              <a:t>emmeans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4176-3776-3611-4707-5E39775C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emm_model_CO2 &lt;- </a:t>
            </a:r>
            <a:r>
              <a:rPr lang="en-US" sz="1800" dirty="0" err="1">
                <a:solidFill>
                  <a:srgbClr val="C00000"/>
                </a:solidFill>
              </a:rPr>
              <a:t>emmeans</a:t>
            </a:r>
            <a:r>
              <a:rPr lang="en-US" sz="1800" dirty="0"/>
              <a:t>(model_CO2, specs = pairwise ~ Type * Treatment) </a:t>
            </a:r>
          </a:p>
          <a:p>
            <a:pPr marL="0" indent="0">
              <a:buNone/>
            </a:pPr>
            <a:r>
              <a:rPr lang="en-US" sz="1800" dirty="0"/>
              <a:t>emm_model_CO2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</a:t>
            </a:r>
            <a:r>
              <a:rPr lang="en-US" sz="1400" dirty="0" err="1">
                <a:solidFill>
                  <a:prstClr val="black"/>
                </a:solidFill>
              </a:rPr>
              <a:t>emmeans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Type		Treatment  </a:t>
            </a:r>
            <a:r>
              <a:rPr lang="en-US" sz="1400" dirty="0" err="1">
                <a:solidFill>
                  <a:prstClr val="black"/>
                </a:solidFill>
              </a:rPr>
              <a:t>emmean</a:t>
            </a:r>
            <a:r>
              <a:rPr lang="en-US" sz="1400" dirty="0">
                <a:solidFill>
                  <a:prstClr val="black"/>
                </a:solidFill>
              </a:rPr>
              <a:t>	SE 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 	</a:t>
            </a:r>
            <a:r>
              <a:rPr lang="en-US" sz="1400" dirty="0" err="1">
                <a:solidFill>
                  <a:prstClr val="black"/>
                </a:solidFill>
              </a:rPr>
              <a:t>lower.CL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upper.CL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nonchilled	35.3 	1.75	80     	31.9     38.8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nonchilled	26.0 	1.75	80     	22.5     29.4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		chilled	31.8 	1.75	80     	28.3     35.2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		chilled	15.8 	1.75	80     	12.3     19.3</a:t>
            </a:r>
          </a:p>
          <a:p>
            <a:pPr marL="0" indent="0">
              <a:buNone/>
            </a:pP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$contrasts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Contrast				estimate	SE	</a:t>
            </a:r>
            <a:r>
              <a:rPr lang="en-US" sz="1400" dirty="0" err="1">
                <a:solidFill>
                  <a:prstClr val="black"/>
                </a:solidFill>
              </a:rPr>
              <a:t>df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t.ratio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  <a:r>
              <a:rPr lang="en-US" sz="1400" dirty="0" err="1">
                <a:solidFill>
                  <a:prstClr val="black"/>
                </a:solidFill>
              </a:rPr>
              <a:t>p.value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nonchilled	9.38 	2.47 	80   	3.797  	0.0016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Quebec chilled		3.58 	2.47 	80   	1.449  	0.4728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nonchilled - Mississippi chilled	19.52 	2.47 	80   	7.900  	&lt;.0001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Quebec chilled	-5.80 	2.47 	80  	-2.348  	0.0960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Mississippi nonchilled - Mississippi chilled	10.14 	2.47 	80   	4.103  	0.0006 </a:t>
            </a:r>
          </a:p>
          <a:p>
            <a:pPr marL="0" indent="0">
              <a:buNone/>
            </a:pPr>
            <a:r>
              <a:rPr lang="en-US" sz="1400" dirty="0">
                <a:solidFill>
                  <a:prstClr val="black"/>
                </a:solidFill>
              </a:rPr>
              <a:t>Quebec chilled - Mississippi chilled		15.94 	2.47 	80   	6.451  	&lt;.0001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9B22-A175-55A2-BE2D-A9367EC7FFD9}"/>
              </a:ext>
            </a:extLst>
          </p:cNvPr>
          <p:cNvSpPr txBox="1"/>
          <p:nvPr/>
        </p:nvSpPr>
        <p:spPr>
          <a:xfrm>
            <a:off x="228600" y="5943600"/>
            <a:ext cx="836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Looks to be large and obvious differences between marginal means; in this case marginal means are identical to raw means (those not adjusted for effects in the model)</a:t>
            </a:r>
          </a:p>
        </p:txBody>
      </p:sp>
    </p:spTree>
    <p:extLst>
      <p:ext uri="{BB962C8B-B14F-4D97-AF65-F5344CB8AC3E}">
        <p14:creationId xmlns:p14="http://schemas.microsoft.com/office/powerpoint/2010/main" val="3624696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B77E-AE34-FC45-A12B-4E5DE33D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Letters Report (all levels)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2D10-3A33-B64C-945B-CF5BDD0A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model_CO2_CLD &lt;- </a:t>
            </a:r>
            <a:r>
              <a:rPr lang="en-US" sz="2400" dirty="0" err="1">
                <a:solidFill>
                  <a:srgbClr val="C00000"/>
                </a:solidFill>
              </a:rPr>
              <a:t>emmeans</a:t>
            </a:r>
            <a:r>
              <a:rPr lang="en-US" sz="2400" dirty="0"/>
              <a:t>(model_CO2,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pairwise ~ </a:t>
            </a:r>
            <a:r>
              <a:rPr lang="en-US" sz="2400" dirty="0" err="1"/>
              <a:t>Type:Treatment</a:t>
            </a:r>
            <a:r>
              <a:rPr lang="en-US" sz="2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                  adjust="</a:t>
            </a:r>
            <a:r>
              <a:rPr lang="en-US" sz="2400" dirty="0" err="1"/>
              <a:t>tukey</a:t>
            </a:r>
            <a:r>
              <a:rPr lang="en-US" sz="2400" dirty="0"/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cld</a:t>
            </a:r>
            <a:r>
              <a:rPr lang="en-US" sz="2400" dirty="0"/>
              <a:t>(model_CO2_CLD,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alpha=.05,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  Letters=letters) %&gt;%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rgbClr val="C00000"/>
                </a:solidFill>
              </a:rPr>
              <a:t>arrange</a:t>
            </a:r>
            <a:r>
              <a:rPr lang="en-US" sz="2400" dirty="0"/>
              <a:t>(Type, Treatment)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Type	Treatment	</a:t>
            </a:r>
            <a:r>
              <a:rPr lang="en-US" sz="1600" dirty="0" err="1">
                <a:solidFill>
                  <a:prstClr val="black"/>
                </a:solidFill>
              </a:rPr>
              <a:t>lsmean</a:t>
            </a:r>
            <a:r>
              <a:rPr lang="en-US" sz="1600" dirty="0">
                <a:solidFill>
                  <a:prstClr val="black"/>
                </a:solidFill>
              </a:rPr>
              <a:t>	SE	</a:t>
            </a:r>
            <a:r>
              <a:rPr lang="en-US" sz="1600" dirty="0" err="1">
                <a:solidFill>
                  <a:prstClr val="black"/>
                </a:solidFill>
              </a:rPr>
              <a:t>df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lower.CL</a:t>
            </a:r>
            <a:r>
              <a:rPr lang="en-US" sz="1600" dirty="0">
                <a:solidFill>
                  <a:prstClr val="black"/>
                </a:solidFill>
              </a:rPr>
              <a:t>	</a:t>
            </a:r>
            <a:r>
              <a:rPr lang="en-US" sz="1600" dirty="0" err="1">
                <a:solidFill>
                  <a:prstClr val="black"/>
                </a:solidFill>
              </a:rPr>
              <a:t>upper.CL</a:t>
            </a:r>
            <a:r>
              <a:rPr lang="en-US" sz="1600" dirty="0">
                <a:solidFill>
                  <a:prstClr val="black"/>
                </a:solidFill>
              </a:rPr>
              <a:t>	.group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nonchilled	35.3 	1.75 	80     	31.9     	38.8    	c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Quebec	chilled	31.8 	1.75 	80     	28.3     	35.2   	</a:t>
            </a:r>
            <a:r>
              <a:rPr lang="en-US" sz="1600" dirty="0" err="1">
                <a:solidFill>
                  <a:prstClr val="black"/>
                </a:solidFill>
              </a:rPr>
              <a:t>bc</a:t>
            </a:r>
            <a:r>
              <a:rPr lang="en-US" sz="1600" dirty="0">
                <a:solidFill>
                  <a:prstClr val="black"/>
                </a:solidFill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nonchilled	26.0 	1.75 	80     	22.5     	29.4   	b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prstClr val="black"/>
                </a:solidFill>
              </a:rPr>
              <a:t>Mississippi	chilled	15.8 	1.75 	80     	12.3     	19.3  	a </a:t>
            </a: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DFE5CB-ADF4-164B-B554-E10F31283DF8}"/>
              </a:ext>
            </a:extLst>
          </p:cNvPr>
          <p:cNvSpPr/>
          <p:nvPr/>
        </p:nvSpPr>
        <p:spPr>
          <a:xfrm>
            <a:off x="304800" y="4648200"/>
            <a:ext cx="8153400" cy="1524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9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4633-5D7E-F743-A969-1E34BBB8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Results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BA15C-DFC4-6C41-94B2-2E114C90F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0" y="944562"/>
            <a:ext cx="8229600" cy="23320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/>
              <a:t>We test the </a:t>
            </a:r>
            <a:r>
              <a:rPr lang="en-US" sz="2600" b="1" u="sng" dirty="0"/>
              <a:t>overall</a:t>
            </a:r>
            <a:r>
              <a:rPr lang="en-US" sz="2600" b="1" dirty="0"/>
              <a:t> </a:t>
            </a:r>
            <a:r>
              <a:rPr lang="en-US" sz="2600" dirty="0"/>
              <a:t>hypothesis that carbon uptake is influenced by adaptation to a geographic locality (</a:t>
            </a:r>
            <a:r>
              <a:rPr lang="en-US" sz="2600" dirty="0">
                <a:solidFill>
                  <a:srgbClr val="0432FF"/>
                </a:solidFill>
              </a:rPr>
              <a:t>Quebec</a:t>
            </a:r>
            <a:r>
              <a:rPr lang="en-US" sz="2600" dirty="0"/>
              <a:t> or </a:t>
            </a:r>
            <a:r>
              <a:rPr lang="en-US" sz="2600" dirty="0">
                <a:solidFill>
                  <a:srgbClr val="0432FF"/>
                </a:solidFill>
              </a:rPr>
              <a:t>Mississippi</a:t>
            </a:r>
            <a:r>
              <a:rPr lang="en-US" sz="2600" dirty="0"/>
              <a:t>) and cold stress (</a:t>
            </a:r>
            <a:r>
              <a:rPr lang="en-US" sz="2600" dirty="0">
                <a:solidFill>
                  <a:srgbClr val="0432FF"/>
                </a:solidFill>
              </a:rPr>
              <a:t>chilled</a:t>
            </a:r>
            <a:r>
              <a:rPr lang="en-US" sz="2600" dirty="0"/>
              <a:t> vs. </a:t>
            </a:r>
            <a:r>
              <a:rPr lang="en-US" sz="2600" dirty="0">
                <a:solidFill>
                  <a:srgbClr val="0432FF"/>
                </a:solidFill>
              </a:rPr>
              <a:t>not chilled</a:t>
            </a:r>
            <a:r>
              <a:rPr lang="en-US" sz="2600" dirty="0"/>
              <a:t>). We determined that there was an effect of locality type (F</a:t>
            </a:r>
            <a:r>
              <a:rPr lang="en-US" sz="2600" baseline="-25000" dirty="0"/>
              <a:t>1,80</a:t>
            </a:r>
            <a:r>
              <a:rPr lang="en-US" sz="2600" dirty="0"/>
              <a:t>=52.5, P &lt; 0.001), effect of cold stress treatment (F</a:t>
            </a:r>
            <a:r>
              <a:rPr lang="en-US" sz="2600" baseline="-25000" dirty="0"/>
              <a:t>1,80</a:t>
            </a:r>
            <a:r>
              <a:rPr lang="en-US" sz="2600" dirty="0"/>
              <a:t>=15.4, P &lt; 0.001), but only a borderline interaction effect between the two factors (F</a:t>
            </a:r>
            <a:r>
              <a:rPr lang="en-US" sz="2600" baseline="-25000" dirty="0"/>
              <a:t>1,80</a:t>
            </a:r>
            <a:r>
              <a:rPr lang="en-US" sz="2600" dirty="0"/>
              <a:t>=3.5, P = 0.06).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7693A-D6EE-404D-A5EF-FA9F0AD1C035}"/>
              </a:ext>
            </a:extLst>
          </p:cNvPr>
          <p:cNvSpPr txBox="1"/>
          <p:nvPr/>
        </p:nvSpPr>
        <p:spPr>
          <a:xfrm>
            <a:off x="5638800" y="37338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 a </a:t>
            </a:r>
            <a:r>
              <a:rPr lang="en-US" b="1" u="sng" dirty="0"/>
              <a:t>pairwise</a:t>
            </a:r>
            <a:r>
              <a:rPr lang="en-US" dirty="0"/>
              <a:t> basis”, ….figure out way to describe pairwise…this takes some finesse.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DE1E7-575F-A342-AB8F-4602905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3" y="3276600"/>
            <a:ext cx="53115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28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F8FD-8B99-1CAE-7ECA-B63DA80A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6096000" cy="944562"/>
          </a:xfrm>
        </p:spPr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326C-497D-2C1A-90AF-7876B8715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3226"/>
            <a:ext cx="80772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Data (</a:t>
            </a:r>
            <a:r>
              <a:rPr lang="en-US" dirty="0" err="1"/>
              <a:t>herbicide.csv</a:t>
            </a:r>
            <a:r>
              <a:rPr lang="en-US" dirty="0"/>
              <a:t>) are from an experiment, comparing the potency of the two herbicides </a:t>
            </a:r>
            <a:r>
              <a:rPr lang="en-US" dirty="0">
                <a:solidFill>
                  <a:srgbClr val="0432FF"/>
                </a:solidFill>
              </a:rPr>
              <a:t>glyphosate</a:t>
            </a:r>
            <a:r>
              <a:rPr lang="en-US" dirty="0"/>
              <a:t> and </a:t>
            </a:r>
            <a:r>
              <a:rPr lang="en-US" dirty="0" err="1">
                <a:solidFill>
                  <a:srgbClr val="0432FF"/>
                </a:solidFill>
              </a:rPr>
              <a:t>bentazone</a:t>
            </a:r>
            <a:r>
              <a:rPr lang="en-US" dirty="0"/>
              <a:t> in controlling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</a:t>
            </a:r>
            <a:r>
              <a:rPr lang="en-US" i="1" dirty="0"/>
              <a:t>Sinapis alba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White charlock (</a:t>
            </a:r>
            <a:r>
              <a:rPr lang="en-US" i="1" dirty="0"/>
              <a:t>Sinapis alba) </a:t>
            </a:r>
            <a:r>
              <a:rPr lang="en-US" dirty="0"/>
              <a:t>is a Eurasian native, introduced in much of North and South America. Also called </a:t>
            </a:r>
            <a:r>
              <a:rPr lang="en-US" dirty="0">
                <a:solidFill>
                  <a:srgbClr val="00B050"/>
                </a:solidFill>
              </a:rPr>
              <a:t>white mustard</a:t>
            </a:r>
            <a:r>
              <a:rPr lang="en-US" dirty="0"/>
              <a:t>, this species is a very important crop plant, its seeds being the chief ingredient in condiment mustard. It is also grown as a fodder crop and cover crop, but it can be a significant weed of other crops in some regions.</a:t>
            </a:r>
          </a:p>
          <a:p>
            <a:pPr marL="0" indent="0">
              <a:buNone/>
            </a:pPr>
            <a:endParaRPr lang="en-US" dirty="0"/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dose_continuous</a:t>
            </a:r>
            <a:r>
              <a:rPr lang="en-US" dirty="0"/>
              <a:t>: a numeric vector containing the herbicide dose (g/ha).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dose_category</a:t>
            </a:r>
            <a:r>
              <a:rPr lang="en-US" dirty="0"/>
              <a:t>: a factor with relative levels of applied herbicide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0432FF"/>
                </a:solidFill>
              </a:rPr>
              <a:t>herbicide</a:t>
            </a:r>
            <a:r>
              <a:rPr lang="en-US" dirty="0"/>
              <a:t>: a factor with levels; </a:t>
            </a:r>
            <a:r>
              <a:rPr lang="en-US" dirty="0" err="1"/>
              <a:t>Bentazone</a:t>
            </a:r>
            <a:r>
              <a:rPr lang="en-US" dirty="0"/>
              <a:t> or Glyphosate (the two herbicides applied).</a:t>
            </a:r>
          </a:p>
          <a:p>
            <a:pPr marL="0" indent="-45720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>
                <a:solidFill>
                  <a:srgbClr val="0432FF"/>
                </a:solidFill>
              </a:rPr>
              <a:t>drymatter</a:t>
            </a:r>
            <a:r>
              <a:rPr lang="en-US" dirty="0"/>
              <a:t>: a numeric vector containing the response (dry matter in g/pot).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E8CBE-0998-991C-3E60-CB894515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6577"/>
            <a:ext cx="20066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3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FC1C-618A-B70A-EAC2-2481C5D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Potent Plant Killers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AC826-8AA8-6B3C-9BC6-239619C78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 data to include </a:t>
            </a:r>
            <a:r>
              <a:rPr lang="en-US" i="1" dirty="0"/>
              <a:t>only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high</a:t>
            </a:r>
            <a:r>
              <a:rPr lang="en-US" dirty="0"/>
              <a:t> categorical levels of herbicide.</a:t>
            </a:r>
          </a:p>
          <a:p>
            <a:r>
              <a:rPr lang="en-US" dirty="0"/>
              <a:t>Is there difference between herbicides and a difference between low and high levels? Is there an interaction between herbicide types and application levels (low and high)?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6BB91-751B-4ADF-909E-18D37C6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97362"/>
            <a:ext cx="3429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026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0ECA-28B9-3549-9353-3FA719A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F8C0C-7DBD-D14B-834C-989771EB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Not covered:</a:t>
            </a:r>
          </a:p>
          <a:p>
            <a:r>
              <a:rPr lang="en-US" dirty="0">
                <a:solidFill>
                  <a:schemeClr val="bg1"/>
                </a:solidFill>
              </a:rPr>
              <a:t>comparing interaction (multiplicative) vs. additive models</a:t>
            </a:r>
          </a:p>
          <a:p>
            <a:r>
              <a:rPr lang="en-US" dirty="0">
                <a:solidFill>
                  <a:schemeClr val="bg1"/>
                </a:solidFill>
              </a:rPr>
              <a:t>producing minimum adequate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Helpful Reference: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mvanrongen.github.io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corestats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r_tidyverse</a:t>
            </a:r>
            <a:r>
              <a:rPr lang="en-US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/two-way-</a:t>
            </a:r>
            <a:r>
              <a:rPr lang="en-US" dirty="0" err="1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anova.html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13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78F757-A3A0-9247-B9BA-307CBC57C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9" y="1066800"/>
            <a:ext cx="5050485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7358E-2145-B44D-9B53-CFA42BE5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924"/>
            <a:ext cx="8229600" cy="944562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A two-way ANOVA </a:t>
            </a:r>
            <a:r>
              <a:rPr lang="en-US" sz="3100" dirty="0">
                <a:solidFill>
                  <a:srgbClr val="C00000"/>
                </a:solidFill>
                <a:ea typeface="+mn-ea"/>
                <a:cs typeface="+mn-cs"/>
              </a:rPr>
              <a:t>with interaction 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tests three statistical 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null hypotheses</a:t>
            </a:r>
            <a:r>
              <a:rPr lang="en-US" sz="3100" dirty="0">
                <a:solidFill>
                  <a:prstClr val="black"/>
                </a:solidFill>
                <a:ea typeface="+mn-ea"/>
                <a:cs typeface="+mn-cs"/>
              </a:rPr>
              <a:t> at the same time:</a:t>
            </a:r>
            <a:br>
              <a:rPr lang="en-US" sz="2800" dirty="0">
                <a:solidFill>
                  <a:prstClr val="black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B0B2-59A7-1342-93A8-9EC3CF4D6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3352800"/>
          </a:xfrm>
        </p:spPr>
        <p:txBody>
          <a:bodyPr/>
          <a:lstStyle/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first</a:t>
            </a:r>
            <a:r>
              <a:rPr lang="en-US" dirty="0"/>
              <a:t> independent variable.</a:t>
            </a:r>
          </a:p>
          <a:p>
            <a:r>
              <a:rPr lang="en-US" dirty="0"/>
              <a:t>There is no difference in group means at any level of the </a:t>
            </a:r>
            <a:r>
              <a:rPr lang="en-US" dirty="0">
                <a:solidFill>
                  <a:srgbClr val="0432FF"/>
                </a:solidFill>
              </a:rPr>
              <a:t>second</a:t>
            </a:r>
            <a:r>
              <a:rPr lang="en-US" dirty="0"/>
              <a:t> independent variable.</a:t>
            </a:r>
          </a:p>
          <a:p>
            <a:r>
              <a:rPr lang="en-US" dirty="0"/>
              <a:t>The effect of one independent variable </a:t>
            </a:r>
            <a:r>
              <a:rPr lang="en-US" dirty="0">
                <a:solidFill>
                  <a:srgbClr val="0432FF"/>
                </a:solidFill>
              </a:rPr>
              <a:t>does not depend</a:t>
            </a:r>
            <a:r>
              <a:rPr lang="en-US" dirty="0"/>
              <a:t> on the effect of the other independent variable (a.k.a. no interaction effect).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4CB91-939E-EE4D-94E4-9F44AC251B7C}"/>
              </a:ext>
            </a:extLst>
          </p:cNvPr>
          <p:cNvSpPr txBox="1"/>
          <p:nvPr/>
        </p:nvSpPr>
        <p:spPr>
          <a:xfrm>
            <a:off x="457200" y="5334000"/>
            <a:ext cx="8229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two-way ANOVA </a:t>
            </a:r>
            <a:r>
              <a:rPr lang="en-US" sz="2400" dirty="0">
                <a:solidFill>
                  <a:srgbClr val="C00000"/>
                </a:solidFill>
              </a:rPr>
              <a:t>without</a:t>
            </a:r>
            <a:r>
              <a:rPr lang="en-US" sz="2400" dirty="0"/>
              <a:t> interaction (a.k.a. an additive two-way ANOVA) only tests the first two of these hypotheses.</a:t>
            </a:r>
          </a:p>
        </p:txBody>
      </p:sp>
    </p:spTree>
    <p:extLst>
      <p:ext uri="{BB962C8B-B14F-4D97-AF65-F5344CB8AC3E}">
        <p14:creationId xmlns:p14="http://schemas.microsoft.com/office/powerpoint/2010/main" val="6267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749" y="327038"/>
            <a:ext cx="5241011" cy="62043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u="sng" dirty="0"/>
              <a:t>Example Two-factor Experiment</a:t>
            </a:r>
          </a:p>
          <a:p>
            <a:r>
              <a:rPr lang="en-US" sz="6400" dirty="0"/>
              <a:t>Infection Status (parasites–no parasites) = </a:t>
            </a:r>
            <a:r>
              <a:rPr lang="en-US" sz="6400" dirty="0">
                <a:solidFill>
                  <a:srgbClr val="008000"/>
                </a:solidFill>
              </a:rPr>
              <a:t>Factor 1</a:t>
            </a:r>
          </a:p>
          <a:p>
            <a:r>
              <a:rPr lang="en-US" sz="6400" dirty="0"/>
              <a:t>Sex (male–female) = </a:t>
            </a:r>
            <a:r>
              <a:rPr lang="en-US" sz="6400" dirty="0">
                <a:solidFill>
                  <a:srgbClr val="008000"/>
                </a:solidFill>
              </a:rPr>
              <a:t>Factor 2</a:t>
            </a:r>
          </a:p>
          <a:p>
            <a:r>
              <a:rPr lang="en-US" sz="6400" dirty="0"/>
              <a:t>Weight loss = </a:t>
            </a:r>
            <a:r>
              <a:rPr lang="en-US" sz="6400" dirty="0">
                <a:solidFill>
                  <a:srgbClr val="008000"/>
                </a:solidFill>
              </a:rPr>
              <a:t>response variable </a:t>
            </a:r>
            <a:r>
              <a:rPr lang="en-US" sz="6400" dirty="0">
                <a:solidFill>
                  <a:srgbClr val="000000"/>
                </a:solidFill>
              </a:rPr>
              <a:t>to estimate the costs of parasitism.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Cannot just conduct two one-way experiments (comparing males and females separately) because the </a:t>
            </a:r>
            <a:r>
              <a:rPr lang="en-US" sz="6400" dirty="0">
                <a:solidFill>
                  <a:srgbClr val="008000"/>
                </a:solidFill>
              </a:rPr>
              <a:t>hypothesis was about the interaction</a:t>
            </a:r>
            <a:r>
              <a:rPr lang="en-US" sz="640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The reason this would be wrong is that the researcher has </a:t>
            </a:r>
            <a:r>
              <a:rPr lang="en-US" sz="6400" dirty="0">
                <a:solidFill>
                  <a:srgbClr val="0000FF"/>
                </a:solidFill>
              </a:rPr>
              <a:t>only tested for main effects of parasitism</a:t>
            </a:r>
            <a:r>
              <a:rPr lang="en-US" sz="6400" dirty="0">
                <a:solidFill>
                  <a:srgbClr val="000000"/>
                </a:solidFill>
              </a:rPr>
              <a:t>, but not the interaction between parasitism and sex.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By doing separate tests, the researcher has looked at the difference in male fish caused by the parasites but </a:t>
            </a:r>
            <a:r>
              <a:rPr lang="en-US" sz="6400" dirty="0">
                <a:solidFill>
                  <a:srgbClr val="0000FF"/>
                </a:solidFill>
              </a:rPr>
              <a:t>has not directly compared the difference</a:t>
            </a:r>
            <a:r>
              <a:rPr lang="en-US" sz="6400" dirty="0">
                <a:solidFill>
                  <a:srgbClr val="000000"/>
                </a:solidFill>
              </a:rPr>
              <a:t> in male fish to the difference in female fish (reference group).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Looking at the graphs, there is no good evidence for a difference in the way males or females respond to parasitism. (no evidence of interaction)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6400" dirty="0">
                <a:solidFill>
                  <a:srgbClr val="000000"/>
                </a:solidFill>
              </a:rPr>
              <a:t>If the researcher does not test for the interaction, the conclusion would have been that parasitized males lost more body weight than </a:t>
            </a:r>
            <a:r>
              <a:rPr lang="en-US" sz="6400" dirty="0" err="1">
                <a:solidFill>
                  <a:srgbClr val="000000"/>
                </a:solidFill>
              </a:rPr>
              <a:t>unparasitized</a:t>
            </a:r>
            <a:r>
              <a:rPr lang="en-US" sz="6400" dirty="0">
                <a:solidFill>
                  <a:srgbClr val="000000"/>
                </a:solidFill>
              </a:rPr>
              <a:t>; </a:t>
            </a:r>
            <a:r>
              <a:rPr lang="en-US" sz="6400" dirty="0">
                <a:solidFill>
                  <a:srgbClr val="C00000"/>
                </a:solidFill>
              </a:rPr>
              <a:t>erroneous (incomplete) conclusion</a:t>
            </a:r>
            <a:r>
              <a:rPr lang="en-US" sz="6400" dirty="0">
                <a:solidFill>
                  <a:srgbClr val="000000"/>
                </a:solidFill>
              </a:rPr>
              <a:t>. Parasitized males lose no more mass than parasitized females.</a:t>
            </a:r>
          </a:p>
          <a:p>
            <a:pPr marL="0" indent="0">
              <a:buNone/>
            </a:pPr>
            <a:endParaRPr lang="en-US" sz="1725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35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ch06f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70" y="1436136"/>
            <a:ext cx="3051481" cy="40180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6605" y="327038"/>
            <a:ext cx="2900209" cy="506895"/>
          </a:xfrm>
        </p:spPr>
        <p:txBody>
          <a:bodyPr>
            <a:normAutofit/>
          </a:bodyPr>
          <a:lstStyle/>
          <a:p>
            <a:r>
              <a:rPr lang="en-US" sz="2400" dirty="0"/>
              <a:t>More on Interactions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089230-DEB1-6C42-B558-C425F49E97B4}"/>
              </a:ext>
            </a:extLst>
          </p:cNvPr>
          <p:cNvSpPr txBox="1">
            <a:spLocks/>
          </p:cNvSpPr>
          <p:nvPr/>
        </p:nvSpPr>
        <p:spPr>
          <a:xfrm>
            <a:off x="5638800" y="5549543"/>
            <a:ext cx="3398240" cy="5068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Mean and SE of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weight loss </a:t>
            </a:r>
            <a:r>
              <a:rPr lang="en-US" sz="1600" dirty="0">
                <a:latin typeface="+mn-lt"/>
              </a:rPr>
              <a:t>in fish, separated by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sex</a:t>
            </a:r>
            <a:r>
              <a:rPr lang="en-US" sz="1600" dirty="0">
                <a:latin typeface="+mn-lt"/>
              </a:rPr>
              <a:t> and </a:t>
            </a:r>
            <a:r>
              <a:rPr lang="en-US" sz="1600" dirty="0">
                <a:solidFill>
                  <a:srgbClr val="00B050"/>
                </a:solidFill>
                <a:latin typeface="+mn-lt"/>
              </a:rPr>
              <a:t>parasitism status</a:t>
            </a:r>
          </a:p>
        </p:txBody>
      </p:sp>
    </p:spTree>
    <p:extLst>
      <p:ext uri="{BB962C8B-B14F-4D97-AF65-F5344CB8AC3E}">
        <p14:creationId xmlns:p14="http://schemas.microsoft.com/office/powerpoint/2010/main" val="387993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8" b="44803"/>
          <a:stretch/>
        </p:blipFill>
        <p:spPr>
          <a:xfrm>
            <a:off x="152400" y="381000"/>
            <a:ext cx="5791200" cy="61843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19600" y="2912631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0" y="508987"/>
            <a:ext cx="3844493" cy="1208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Experimental designs that consider both main effects and interaction effects allow more nuance into how a system functions.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296472-2623-334C-B66B-9DC7101FAA8B}"/>
              </a:ext>
            </a:extLst>
          </p:cNvPr>
          <p:cNvSpPr txBox="1">
            <a:spLocks/>
          </p:cNvSpPr>
          <p:nvPr/>
        </p:nvSpPr>
        <p:spPr>
          <a:xfrm>
            <a:off x="4419600" y="5710934"/>
            <a:ext cx="1848596" cy="533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Main Effect(s)</a:t>
            </a:r>
          </a:p>
        </p:txBody>
      </p:sp>
    </p:spTree>
    <p:extLst>
      <p:ext uri="{BB962C8B-B14F-4D97-AF65-F5344CB8AC3E}">
        <p14:creationId xmlns:p14="http://schemas.microsoft.com/office/powerpoint/2010/main" val="133273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04f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/>
          <a:stretch/>
        </p:blipFill>
        <p:spPr>
          <a:xfrm>
            <a:off x="2260131" y="304800"/>
            <a:ext cx="6898279" cy="49550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5486400"/>
            <a:ext cx="3910663" cy="1164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Why not just do two different one-way experiments?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FF"/>
                </a:solidFill>
              </a:rPr>
              <a:t>P-values are multiplicative.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47712"/>
            <a:ext cx="2895600" cy="10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Main Effects </a:t>
            </a:r>
            <a:r>
              <a:rPr lang="en-US" u="sng" dirty="0">
                <a:solidFill>
                  <a:srgbClr val="0000FF"/>
                </a:solidFill>
              </a:rPr>
              <a:t>and</a:t>
            </a:r>
            <a:r>
              <a:rPr lang="en-US" dirty="0">
                <a:solidFill>
                  <a:srgbClr val="0000FF"/>
                </a:solidFill>
              </a:rPr>
              <a:t> Interaction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78778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4343400" cy="838200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Example from Assigned Reading: Cow Growth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8382000" cy="4572000"/>
          </a:xfrm>
        </p:spPr>
        <p:txBody>
          <a:bodyPr>
            <a:normAutofit/>
          </a:bodyPr>
          <a:lstStyle/>
          <a:p>
            <a:r>
              <a:rPr lang="en-US" dirty="0"/>
              <a:t>Cows fed one of </a:t>
            </a:r>
            <a:r>
              <a:rPr lang="en-US" dirty="0">
                <a:solidFill>
                  <a:srgbClr val="0432FF"/>
                </a:solidFill>
              </a:rPr>
              <a:t>three</a:t>
            </a:r>
            <a:r>
              <a:rPr lang="en-US" dirty="0"/>
              <a:t> diets; barley, oats, wheat</a:t>
            </a:r>
          </a:p>
          <a:p>
            <a:r>
              <a:rPr lang="en-US" dirty="0"/>
              <a:t>Diets enhanced with one of </a:t>
            </a:r>
            <a:r>
              <a:rPr lang="en-US" dirty="0">
                <a:solidFill>
                  <a:srgbClr val="0432FF"/>
                </a:solidFill>
              </a:rPr>
              <a:t>four</a:t>
            </a:r>
            <a:r>
              <a:rPr lang="en-US" dirty="0"/>
              <a:t> supplements</a:t>
            </a:r>
          </a:p>
          <a:p>
            <a:r>
              <a:rPr lang="en-US" dirty="0"/>
              <a:t>Data are from a fully factorial experimental design, where each combination of diet and supplement was </a:t>
            </a:r>
            <a:r>
              <a:rPr lang="en-US" dirty="0">
                <a:solidFill>
                  <a:srgbClr val="0432FF"/>
                </a:solidFill>
              </a:rPr>
              <a:t>replicated three times</a:t>
            </a:r>
            <a:r>
              <a:rPr lang="en-US" dirty="0"/>
              <a:t>. (balanced)</a:t>
            </a:r>
          </a:p>
          <a:p>
            <a:r>
              <a:rPr lang="en-US" dirty="0"/>
              <a:t>This means that there are three diets X four supplements = 12 treatment combinations, each with three cows in them (36 times).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hat Do Cows Eat? - Drink-Milk.com">
            <a:extLst>
              <a:ext uri="{FF2B5EF4-FFF2-40B4-BE49-F238E27FC236}">
                <a16:creationId xmlns:a16="http://schemas.microsoft.com/office/drawing/2014/main" id="{556AD9B3-D125-2F45-A402-546DA0B1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1000"/>
            <a:ext cx="4153929" cy="18028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5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12041</TotalTime>
  <Words>5527</Words>
  <Application>Microsoft Macintosh PowerPoint</Application>
  <PresentationFormat>On-screen Show (4:3)</PresentationFormat>
  <Paragraphs>545</Paragraphs>
  <Slides>47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Helvetica</vt:lpstr>
      <vt:lpstr>Office Theme</vt:lpstr>
      <vt:lpstr>Chapter 6 Linear Models: 2-Way ANOVA</vt:lpstr>
      <vt:lpstr>Extend Linear Models to Multiple Predictors</vt:lpstr>
      <vt:lpstr>Extend Linear Models to Mult. Predictors</vt:lpstr>
      <vt:lpstr>Extend Linear Models to Mult. Predictors</vt:lpstr>
      <vt:lpstr>A two-way ANOVA with interaction tests three statistical null hypotheses at the same time: </vt:lpstr>
      <vt:lpstr>More on Interactions</vt:lpstr>
      <vt:lpstr>PowerPoint Presentation</vt:lpstr>
      <vt:lpstr>PowerPoint Presentation</vt:lpstr>
      <vt:lpstr>Example from Assigned Reading: Cow Growth Data</vt:lpstr>
      <vt:lpstr>Cow Growth Data</vt:lpstr>
      <vt:lpstr>Cow Growth Data</vt:lpstr>
      <vt:lpstr>Cow Growth Data</vt:lpstr>
      <vt:lpstr># calculate mean weight gain for all 12 combinations  </vt:lpstr>
      <vt:lpstr>Cow Growth Data</vt:lpstr>
      <vt:lpstr>Cow Growth Data</vt:lpstr>
      <vt:lpstr>Cow Growth Data</vt:lpstr>
      <vt:lpstr>Cow Growth Data</vt:lpstr>
      <vt:lpstr>Cow Growth Data</vt:lpstr>
      <vt:lpstr>Cow Growth Data</vt:lpstr>
      <vt:lpstr>Results Statement</vt:lpstr>
      <vt:lpstr>Cow Growth Data-Summary Table</vt:lpstr>
      <vt:lpstr>Cow Growth-Calculate Mean/SE</vt:lpstr>
      <vt:lpstr>Cow Growth Data-Mean/SE</vt:lpstr>
      <vt:lpstr>Cow Growth Data-Plot Mean/SE</vt:lpstr>
      <vt:lpstr>Cow Growth Data-Plot Mean/SE</vt:lpstr>
      <vt:lpstr>PowerPoint Presentation</vt:lpstr>
      <vt:lpstr>Post-hoc Comparisons after 2-Way ANOVA</vt:lpstr>
      <vt:lpstr>Post-hoc Comparisons after 2-Way ANOVA</vt:lpstr>
      <vt:lpstr>Results Statement</vt:lpstr>
      <vt:lpstr>2-Way ANOVA-Elevated CO2 Example</vt:lpstr>
      <vt:lpstr>Plot Data with Boxplot (no summary req.)</vt:lpstr>
      <vt:lpstr>Point Plot with ‘jitter’ (no summary req.)</vt:lpstr>
      <vt:lpstr>Plot Points (no summary req.)</vt:lpstr>
      <vt:lpstr>PowerPoint Presentation</vt:lpstr>
      <vt:lpstr>Plot Using Summary Data and Barchart</vt:lpstr>
      <vt:lpstr>Reformat code if needed…</vt:lpstr>
      <vt:lpstr>Reformat code if needed…</vt:lpstr>
      <vt:lpstr>Plot Data Using Mean +/- SE</vt:lpstr>
      <vt:lpstr>Define Linear Model</vt:lpstr>
      <vt:lpstr>Summary of Linear Model</vt:lpstr>
      <vt:lpstr>Multiple Contrasts Using emmeans</vt:lpstr>
      <vt:lpstr>Connecting Letters Report (all levels)</vt:lpstr>
      <vt:lpstr>Results Statement</vt:lpstr>
      <vt:lpstr>Practice: Potent Plant Killers</vt:lpstr>
      <vt:lpstr>Practice: Potent Plant Killers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767</cp:revision>
  <cp:lastPrinted>2022-11-02T20:11:51Z</cp:lastPrinted>
  <dcterms:created xsi:type="dcterms:W3CDTF">2013-09-18T21:00:03Z</dcterms:created>
  <dcterms:modified xsi:type="dcterms:W3CDTF">2024-11-18T18:47:27Z</dcterms:modified>
  <cp:category/>
</cp:coreProperties>
</file>